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sldIdLst>
    <p:sldId id="256" r:id="rId2"/>
    <p:sldId id="261" r:id="rId3"/>
    <p:sldId id="257" r:id="rId4"/>
    <p:sldId id="258" r:id="rId5"/>
    <p:sldId id="262" r:id="rId6"/>
    <p:sldId id="259" r:id="rId7"/>
    <p:sldId id="265" r:id="rId8"/>
    <p:sldId id="264" r:id="rId9"/>
    <p:sldId id="263" r:id="rId10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a Paola Gorgoni" initials="MPG" lastIdx="2" clrIdx="0">
    <p:extLst>
      <p:ext uri="{19B8F6BF-5375-455C-9EA6-DF929625EA0E}">
        <p15:presenceInfo xmlns:p15="http://schemas.microsoft.com/office/powerpoint/2012/main" userId="S-1-5-21-1343024091-842925246-1801674531-1081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434" autoAdjust="0"/>
  </p:normalViewPr>
  <p:slideViewPr>
    <p:cSldViewPr snapToGrid="0">
      <p:cViewPr varScale="1">
        <p:scale>
          <a:sx n="109" d="100"/>
          <a:sy n="109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7657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1050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488675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0646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639868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9026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7/5/2019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6228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5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0155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745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7/5/2019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584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228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130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875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7/5/2019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9543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dirty="0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295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7/5/2019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60066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62885" y="2404534"/>
            <a:ext cx="8411118" cy="1646302"/>
          </a:xfrm>
        </p:spPr>
        <p:txBody>
          <a:bodyPr/>
          <a:lstStyle/>
          <a:p>
            <a:pPr algn="ctr"/>
            <a:r>
              <a:rPr lang="it-IT" dirty="0" smtClean="0"/>
              <a:t>Delocalizzazione definitiva di stalle, fienili e depositi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97735" y="4050833"/>
            <a:ext cx="8076268" cy="2743198"/>
          </a:xfrm>
        </p:spPr>
        <p:txBody>
          <a:bodyPr>
            <a:normAutofit/>
          </a:bodyPr>
          <a:lstStyle/>
          <a:p>
            <a:pPr algn="ctr"/>
            <a:r>
              <a:rPr lang="it-IT" dirty="0" smtClean="0"/>
              <a:t>trasformazione da delocalizzazione temporanea a definitiva</a:t>
            </a:r>
          </a:p>
          <a:p>
            <a:pPr algn="ctr"/>
            <a:r>
              <a:rPr lang="it-IT" dirty="0" smtClean="0"/>
              <a:t>ORDINANZA DEL COMMISSARIO STRAORDINARIO N.68 DEL 5 OTTOBRE 2018</a:t>
            </a:r>
          </a:p>
          <a:p>
            <a:pPr algn="ctr"/>
            <a:r>
              <a:rPr lang="it-IT" dirty="0" smtClean="0"/>
              <a:t>(aggiornato con ordinanza n.80)</a:t>
            </a:r>
          </a:p>
          <a:p>
            <a:pPr algn="ctr"/>
            <a:endParaRPr lang="it-IT" dirty="0" smtClean="0"/>
          </a:p>
          <a:p>
            <a:pPr algn="ctr"/>
            <a:endParaRPr lang="it-IT" dirty="0" smtClean="0"/>
          </a:p>
          <a:p>
            <a:endParaRPr lang="it-IT" sz="1000" dirty="0" smtClean="0"/>
          </a:p>
          <a:p>
            <a:pPr algn="ctr"/>
            <a:endParaRPr lang="it-IT" sz="1000" dirty="0"/>
          </a:p>
          <a:p>
            <a:endParaRPr lang="it-IT" sz="1000" dirty="0" smtClean="0"/>
          </a:p>
          <a:p>
            <a:endParaRPr lang="it-IT" sz="1000" dirty="0" smtClean="0"/>
          </a:p>
          <a:p>
            <a:endParaRPr lang="it-IT" sz="1000" dirty="0"/>
          </a:p>
        </p:txBody>
      </p:sp>
      <p:pic>
        <p:nvPicPr>
          <p:cNvPr id="4" name="Immagine 3" descr="logo_con_simbolo_de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48" t="40308" r="5919" b="39868"/>
          <a:stretch>
            <a:fillRect/>
          </a:stretch>
        </p:blipFill>
        <p:spPr bwMode="auto">
          <a:xfrm>
            <a:off x="9274003" y="6308256"/>
            <a:ext cx="2781300" cy="4857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59264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Motivazione del provvedimento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 smtClean="0"/>
              <a:t>Accelerazione dei tempi necessari a consentire il riavvio definitivo delle attività zootecniche in condizioni da garantire sia  la sicurezza ed il rafforzamento sismico delle strutture, sia  il benessere animale.</a:t>
            </a:r>
          </a:p>
          <a:p>
            <a:pPr algn="just"/>
            <a:r>
              <a:rPr lang="it-IT" dirty="0" smtClean="0"/>
              <a:t>contenimento dei costi a carico della pubblica amministrazione, considerato che l’intervento riguarda l’adeguamento e miglioramento delle strutture provvisorie in alternativa alla demolizione e ricostruzione in toto di quelle danneggiate previste dall’ordinanza 13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03901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isultati immagini per stalle temporanee sisma lazio 20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701" y="1030311"/>
            <a:ext cx="4211788" cy="2530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76791" y="128791"/>
            <a:ext cx="7378568" cy="901520"/>
          </a:xfrm>
        </p:spPr>
        <p:txBody>
          <a:bodyPr/>
          <a:lstStyle/>
          <a:p>
            <a:r>
              <a:rPr lang="it-IT" sz="4500" dirty="0" smtClean="0"/>
              <a:t>TIPOLOGIA INTERVENTI</a:t>
            </a:r>
            <a:endParaRPr lang="it-IT" sz="45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69702" y="3773510"/>
            <a:ext cx="8914864" cy="1928014"/>
          </a:xfrm>
        </p:spPr>
        <p:txBody>
          <a:bodyPr>
            <a:normAutofit/>
          </a:bodyPr>
          <a:lstStyle/>
          <a:p>
            <a:pPr algn="ctr"/>
            <a:r>
              <a:rPr lang="it-IT" sz="1200" i="1" dirty="0" smtClean="0">
                <a:solidFill>
                  <a:schemeClr val="accent1">
                    <a:lumMod val="75000"/>
                  </a:schemeClr>
                </a:solidFill>
              </a:rPr>
              <a:t>RICHIESTA DI</a:t>
            </a:r>
          </a:p>
          <a:p>
            <a:pPr algn="ctr"/>
            <a:r>
              <a:rPr lang="it-IT" sz="1200" i="1" dirty="0" smtClean="0">
                <a:solidFill>
                  <a:schemeClr val="accent1">
                    <a:lumMod val="75000"/>
                  </a:schemeClr>
                </a:solidFill>
              </a:rPr>
              <a:t> ADEGUAMENTO FUNZIONALE ED EDILIZIO  VOLTO A RENDERE DEFINITIVA LA DELOCALIZZAZIONE TEMPORANREA</a:t>
            </a:r>
          </a:p>
          <a:p>
            <a:pPr algn="ctr"/>
            <a:r>
              <a:rPr lang="it-IT" sz="1200" i="1" dirty="0" smtClean="0">
                <a:solidFill>
                  <a:schemeClr val="accent1">
                    <a:lumMod val="75000"/>
                  </a:schemeClr>
                </a:solidFill>
              </a:rPr>
              <a:t>( interventi volti al contenimento energetico, rafforzamento e </a:t>
            </a:r>
          </a:p>
          <a:p>
            <a:pPr algn="ctr"/>
            <a:r>
              <a:rPr lang="it-IT" sz="1200" i="1" dirty="0" smtClean="0">
                <a:solidFill>
                  <a:schemeClr val="accent1">
                    <a:lumMod val="75000"/>
                  </a:schemeClr>
                </a:solidFill>
              </a:rPr>
              <a:t>miglioramento sismico, e opere accessorie indispensabili</a:t>
            </a:r>
          </a:p>
          <a:p>
            <a:pPr algn="ctr"/>
            <a:r>
              <a:rPr lang="it-IT" sz="1200" i="1" dirty="0" smtClean="0">
                <a:solidFill>
                  <a:schemeClr val="accent1">
                    <a:lumMod val="75000"/>
                  </a:schemeClr>
                </a:solidFill>
              </a:rPr>
              <a:t>per la prosecuzione dell’attività )</a:t>
            </a:r>
          </a:p>
          <a:p>
            <a:pPr algn="ctr"/>
            <a:endParaRPr lang="it-IT" sz="2200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it-IT" sz="22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6" name="Immagine 5" descr="logo_con_simbolo_def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48" t="40308" r="5919" b="39868"/>
          <a:stretch>
            <a:fillRect/>
          </a:stretch>
        </p:blipFill>
        <p:spPr bwMode="auto">
          <a:xfrm>
            <a:off x="9410700" y="6372225"/>
            <a:ext cx="2781300" cy="48577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Freccia circolare a destra 4"/>
          <p:cNvSpPr/>
          <p:nvPr/>
        </p:nvSpPr>
        <p:spPr>
          <a:xfrm rot="16200000">
            <a:off x="4183045" y="1659651"/>
            <a:ext cx="1797743" cy="7403197"/>
          </a:xfrm>
          <a:prstGeom prst="curvedRightArrow">
            <a:avLst>
              <a:gd name="adj1" fmla="val 25000"/>
              <a:gd name="adj2" fmla="val 50000"/>
              <a:gd name="adj3" fmla="val 29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chemeClr val="tx1"/>
              </a:solidFill>
            </a:endParaRPr>
          </a:p>
        </p:txBody>
      </p:sp>
      <p:pic>
        <p:nvPicPr>
          <p:cNvPr id="8" name="Picture 4" descr="Risultati immagini per stalle in legno per bovini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8047" y="1030311"/>
            <a:ext cx="3985624" cy="2530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8394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Soggetti Beneficiari :</a:t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endParaRPr lang="it-IT" dirty="0" smtClean="0"/>
          </a:p>
          <a:p>
            <a:r>
              <a:rPr lang="it-IT" sz="2200" dirty="0" smtClean="0"/>
              <a:t> assegnatari di strutture provvisorie ai sensi delle ordinanze del capo della  protezione civile</a:t>
            </a:r>
          </a:p>
          <a:p>
            <a:r>
              <a:rPr lang="it-IT" sz="2200" dirty="0" smtClean="0"/>
              <a:t>Soggetti che abbiano provveduto alla delocalizzazione temporanea delle attività ai sensi del d.l.205/2016 ovvero dell’ordinanza 5 del commissario straordinario</a:t>
            </a:r>
          </a:p>
          <a:p>
            <a:pPr marL="0" indent="0">
              <a:buNone/>
            </a:pPr>
            <a:endParaRPr lang="it-IT" sz="2200" dirty="0" smtClean="0"/>
          </a:p>
          <a:p>
            <a:pPr marL="0" indent="0">
              <a:buNone/>
            </a:pPr>
            <a:endParaRPr lang="it-IT" sz="2200" dirty="0" smtClean="0"/>
          </a:p>
        </p:txBody>
      </p:sp>
      <p:pic>
        <p:nvPicPr>
          <p:cNvPr id="4" name="Immagine 3" descr="logo_con_simbolo_de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48" t="40308" r="5919" b="39868"/>
          <a:stretch>
            <a:fillRect/>
          </a:stretch>
        </p:blipFill>
        <p:spPr bwMode="auto">
          <a:xfrm>
            <a:off x="9410700" y="6372225"/>
            <a:ext cx="2781300" cy="4857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68319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Requisiti soggettivi</a:t>
            </a:r>
            <a:br>
              <a:rPr lang="it-IT" dirty="0" smtClean="0"/>
            </a:b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Imprese agricole e zootecniche proprietarie (o titolari di altro diritto reale di godimento) del terreno dove è situata la struttura temporanea</a:t>
            </a:r>
          </a:p>
          <a:p>
            <a:endParaRPr lang="it-IT" dirty="0"/>
          </a:p>
          <a:p>
            <a:r>
              <a:rPr lang="it-IT" dirty="0" smtClean="0"/>
              <a:t>Proprietari o titolari di altro diritto reale di godimento (anche non imprenditori) dell’immobile danneggiato purché lo stesso sia stato concesso in uso ad un azienda agricola o zootecnica a condizione che permanga:</a:t>
            </a:r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dirty="0" smtClean="0"/>
              <a:t>          a) mantenimento del precedente rapporto negoziale per due anni</a:t>
            </a:r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dirty="0" smtClean="0"/>
              <a:t>          b) invarianza della destinazione d’uso per 5 anni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595953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13893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 smtClean="0"/>
              <a:t>CONDIZIONI E CRITERI</a:t>
            </a:r>
            <a:br>
              <a:rPr lang="it-IT" dirty="0" smtClean="0"/>
            </a:b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445448" y="1223493"/>
            <a:ext cx="9599304" cy="5318975"/>
          </a:xfrm>
        </p:spPr>
        <p:txBody>
          <a:bodyPr>
            <a:normAutofit lnSpcReduction="10000"/>
          </a:bodyPr>
          <a:lstStyle/>
          <a:p>
            <a:r>
              <a:rPr lang="it-IT" i="1" dirty="0" smtClean="0"/>
              <a:t>Il soggetto richiedente deve essere (al momento della domanda) proprietario (o titolare di altro diritto reale) dell’area dove viene effettuata la delocalizzazione</a:t>
            </a:r>
          </a:p>
          <a:p>
            <a:endParaRPr lang="it-IT" i="1" dirty="0" smtClean="0"/>
          </a:p>
          <a:p>
            <a:r>
              <a:rPr lang="it-IT" i="1" dirty="0" smtClean="0"/>
              <a:t>L’immobile ad uso produttivo danneggiato o distrutto deve avere un livello operativo che necessita di interventi superiori al rafforzamento locale</a:t>
            </a:r>
            <a:endParaRPr lang="it-IT" i="1" dirty="0"/>
          </a:p>
          <a:p>
            <a:pPr marL="0" indent="0" algn="just">
              <a:buNone/>
            </a:pPr>
            <a:endParaRPr lang="it-IT" i="1" dirty="0" smtClean="0"/>
          </a:p>
          <a:p>
            <a:pPr algn="just"/>
            <a:r>
              <a:rPr lang="it-IT" i="1" dirty="0" smtClean="0"/>
              <a:t>Si applicano in quanto compatibili e non diversamente disciplinate,  le norme dell’Ordinanza n. 13; (comprese quelle relative alla conformità urbanistica ed edilizia e all’autorizzazione sismica). In particolare il costo convenzionale è parametrato SEMPRE a 300 Euro per i metri quadri relativi superficie della struttura da realizzare, oltre agli incrementi ai costi parametrici previsti dall’allegato all’Ord.13 </a:t>
            </a:r>
          </a:p>
          <a:p>
            <a:pPr marL="0" indent="0">
              <a:buNone/>
            </a:pPr>
            <a:endParaRPr lang="it-IT" i="1" dirty="0" smtClean="0"/>
          </a:p>
          <a:p>
            <a:r>
              <a:rPr lang="it-IT" i="1" dirty="0" smtClean="0"/>
              <a:t>Il nuovo dimensionamento (SUL) è commisurato alla normativa sul «Benessere degli animali» e non alla precedente superficie (consistenza zootecnica alla data del sisma)</a:t>
            </a:r>
          </a:p>
          <a:p>
            <a:endParaRPr lang="it-IT" i="1" dirty="0"/>
          </a:p>
          <a:p>
            <a:r>
              <a:rPr lang="it-IT" i="1" dirty="0" smtClean="0"/>
              <a:t>Il richiedente deve provvedere alla demolizione del manufatto originario e rinunciare ai diritti edificatori allo stesso riconducibili</a:t>
            </a:r>
          </a:p>
          <a:p>
            <a:pPr marL="0" indent="0">
              <a:buNone/>
            </a:pPr>
            <a:endParaRPr lang="it-IT" i="1" dirty="0" smtClean="0"/>
          </a:p>
          <a:p>
            <a:pPr marL="0" indent="0">
              <a:buNone/>
            </a:pPr>
            <a:endParaRPr lang="it-IT" i="1" dirty="0"/>
          </a:p>
        </p:txBody>
      </p:sp>
      <p:pic>
        <p:nvPicPr>
          <p:cNvPr id="11" name="Immagine 10" descr="logo_con_simbolo_de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48" t="40308" r="5919" b="39868"/>
          <a:stretch>
            <a:fillRect/>
          </a:stretch>
        </p:blipFill>
        <p:spPr bwMode="auto">
          <a:xfrm>
            <a:off x="9389912" y="6372225"/>
            <a:ext cx="2781300" cy="4857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26701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Caso particolare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77334" y="1547447"/>
            <a:ext cx="8596668" cy="4493916"/>
          </a:xfrm>
        </p:spPr>
        <p:txBody>
          <a:bodyPr/>
          <a:lstStyle/>
          <a:p>
            <a:r>
              <a:rPr lang="it-IT" dirty="0" smtClean="0"/>
              <a:t>Se l’unità danneggiata  è ubicata in un edificio con più unità immobiliari:</a:t>
            </a:r>
          </a:p>
          <a:p>
            <a:endParaRPr lang="it-IT" dirty="0"/>
          </a:p>
          <a:p>
            <a:r>
              <a:rPr lang="it-IT" dirty="0" smtClean="0"/>
              <a:t>- no demolizione</a:t>
            </a:r>
          </a:p>
          <a:p>
            <a:r>
              <a:rPr lang="it-IT" dirty="0" smtClean="0"/>
              <a:t>- all’edificio danneggiato viene comunque garantito l’intervento sulle parti strutturali</a:t>
            </a:r>
          </a:p>
          <a:p>
            <a:r>
              <a:rPr lang="it-IT" dirty="0" smtClean="0"/>
              <a:t>- il proprietario dell’unità danneggiata oggetto di delocalizzazione (stalla originaria) rinuncia alle opere di finitura.</a:t>
            </a:r>
          </a:p>
          <a:p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r>
              <a:rPr lang="it-IT" dirty="0" smtClean="0"/>
              <a:t>ESEMPIO:</a:t>
            </a:r>
          </a:p>
          <a:p>
            <a:pPr marL="0" indent="0">
              <a:buNone/>
            </a:pPr>
            <a:r>
              <a:rPr lang="it-IT" dirty="0" smtClean="0"/>
              <a:t>     Stalla ubicata a piano terra e abitazione al primo piano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923870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Ricostruzione definitiva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u="sng" dirty="0" smtClean="0"/>
              <a:t>In alternativa </a:t>
            </a:r>
            <a:r>
              <a:rPr lang="it-IT" dirty="0" smtClean="0"/>
              <a:t>ai lavori di adeguamento funzionale possono essere concessi contributi per la ricostruzione totale di una nuova struttura sia nell’area di sedime di quella temporanea, sia in altra area di proprietà quando:</a:t>
            </a:r>
          </a:p>
          <a:p>
            <a:pPr marL="0" indent="0">
              <a:buNone/>
            </a:pPr>
            <a:endParaRPr lang="it-IT" dirty="0" smtClean="0"/>
          </a:p>
          <a:p>
            <a:pPr>
              <a:buAutoNum type="alphaLcParenR"/>
            </a:pPr>
            <a:r>
              <a:rPr lang="it-IT" dirty="0" smtClean="0"/>
              <a:t>l’adeguamento funzionale risulti antieconomico</a:t>
            </a:r>
          </a:p>
          <a:p>
            <a:pPr>
              <a:buAutoNum type="alphaLcParenR"/>
            </a:pPr>
            <a:r>
              <a:rPr lang="it-IT" dirty="0" smtClean="0"/>
              <a:t>I lavori di adeguamento non possano essere confacenti all’obiettivo di assicurare un intervento durevole sotto il profilo strutturale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179408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tabella raccordo superficie/numero capi</a:t>
            </a:r>
            <a:endParaRPr lang="it-IT" dirty="0"/>
          </a:p>
        </p:txBody>
      </p:sp>
      <p:pic>
        <p:nvPicPr>
          <p:cNvPr id="4" name="Segnaposto contenuto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922" y="2060813"/>
            <a:ext cx="7866487" cy="317252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2228884466"/>
      </p:ext>
    </p:extLst>
  </p:cSld>
  <p:clrMapOvr>
    <a:masterClrMapping/>
  </p:clrMapOvr>
</p:sld>
</file>

<file path=ppt/theme/theme1.xml><?xml version="1.0" encoding="utf-8"?>
<a:theme xmlns:a="http://schemas.openxmlformats.org/drawingml/2006/main" name="Sfaccettatura">
  <a:themeElements>
    <a:clrScheme name="Sfaccettatur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Sfaccettatur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faccettatur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2332</TotalTime>
  <Words>525</Words>
  <Application>Microsoft Office PowerPoint</Application>
  <PresentationFormat>Widescreen</PresentationFormat>
  <Paragraphs>54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Sfaccettatura</vt:lpstr>
      <vt:lpstr>Delocalizzazione definitiva di stalle, fienili e depositi</vt:lpstr>
      <vt:lpstr>Motivazione del provvedimento</vt:lpstr>
      <vt:lpstr>TIPOLOGIA INTERVENTI</vt:lpstr>
      <vt:lpstr> Soggetti Beneficiari : </vt:lpstr>
      <vt:lpstr>Requisiti soggettivi  </vt:lpstr>
      <vt:lpstr>CONDIZIONI E CRITERI </vt:lpstr>
      <vt:lpstr>Caso particolare</vt:lpstr>
      <vt:lpstr>Ricostruzione definitiva</vt:lpstr>
      <vt:lpstr>tabella raccordo superficie/numero capi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Delocalizzazione Temporanea di stalle, fienili e depositi</dc:title>
  <dc:creator>Maria Paola Gorgoni</dc:creator>
  <cp:lastModifiedBy>Francesco Perrone</cp:lastModifiedBy>
  <cp:revision>61</cp:revision>
  <cp:lastPrinted>2018-04-09T07:46:21Z</cp:lastPrinted>
  <dcterms:created xsi:type="dcterms:W3CDTF">2018-01-30T08:55:27Z</dcterms:created>
  <dcterms:modified xsi:type="dcterms:W3CDTF">2019-07-05T11:04:33Z</dcterms:modified>
</cp:coreProperties>
</file>