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7" r:id="rId2"/>
    <p:sldId id="307" r:id="rId3"/>
    <p:sldId id="309" r:id="rId4"/>
    <p:sldId id="310" r:id="rId5"/>
    <p:sldId id="288" r:id="rId6"/>
    <p:sldId id="304" r:id="rId7"/>
    <p:sldId id="297" r:id="rId8"/>
    <p:sldId id="293" r:id="rId9"/>
    <p:sldId id="312" r:id="rId10"/>
    <p:sldId id="301" r:id="rId11"/>
    <p:sldId id="294" r:id="rId12"/>
    <p:sldId id="303" r:id="rId13"/>
    <p:sldId id="302" r:id="rId14"/>
    <p:sldId id="295" r:id="rId15"/>
    <p:sldId id="273" r:id="rId16"/>
    <p:sldId id="275" r:id="rId17"/>
    <p:sldId id="276" r:id="rId18"/>
    <p:sldId id="296" r:id="rId19"/>
    <p:sldId id="317" r:id="rId20"/>
    <p:sldId id="313" r:id="rId21"/>
    <p:sldId id="319" r:id="rId22"/>
    <p:sldId id="298" r:id="rId23"/>
    <p:sldId id="299" r:id="rId24"/>
    <p:sldId id="306" r:id="rId25"/>
    <p:sldId id="300" r:id="rId26"/>
    <p:sldId id="315" r:id="rId27"/>
    <p:sldId id="318" r:id="rId28"/>
  </p:sldIdLst>
  <p:sldSz cx="9144000" cy="6858000" type="screen4x3"/>
  <p:notesSz cx="7010400" cy="9296400"/>
  <p:defaultTextStyle>
    <a:defPPr>
      <a:defRPr lang="it-IT"/>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sorterViewPr>
    <p:cViewPr>
      <p:scale>
        <a:sx n="150" d="100"/>
        <a:sy n="150" d="100"/>
      </p:scale>
      <p:origin x="0" y="27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smtClean="0">
                <a:cs typeface="+mn-cs"/>
              </a:defRPr>
            </a:lvl1pPr>
          </a:lstStyle>
          <a:p>
            <a:pPr>
              <a:defRPr/>
            </a:pPr>
            <a:endParaRPr lang="it-IT"/>
          </a:p>
        </p:txBody>
      </p:sp>
      <p:sp>
        <p:nvSpPr>
          <p:cNvPr id="3" name="Segnaposto data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smtClean="0">
                <a:cs typeface="+mn-cs"/>
              </a:defRPr>
            </a:lvl1pPr>
          </a:lstStyle>
          <a:p>
            <a:pPr>
              <a:defRPr/>
            </a:pPr>
            <a:fld id="{500AF1EE-92C9-7B44-9BB8-FE1757CCCF65}" type="datetime1">
              <a:rPr lang="it-IT"/>
              <a:pPr>
                <a:defRPr/>
              </a:pPr>
              <a:t>07/01/2020</a:t>
            </a:fld>
            <a:endParaRPr lang="it-IT"/>
          </a:p>
        </p:txBody>
      </p:sp>
      <p:sp>
        <p:nvSpPr>
          <p:cNvPr id="4" name="Segnaposto piè di pagina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smtClean="0">
                <a:cs typeface="+mn-cs"/>
              </a:defRPr>
            </a:lvl1pPr>
          </a:lstStyle>
          <a:p>
            <a:pPr>
              <a:defRPr/>
            </a:pPr>
            <a:endParaRPr lang="it-IT"/>
          </a:p>
        </p:txBody>
      </p:sp>
      <p:sp>
        <p:nvSpPr>
          <p:cNvPr id="5" name="Segnaposto numero diapositiva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smtClean="0">
                <a:cs typeface="+mn-cs"/>
              </a:defRPr>
            </a:lvl1pPr>
          </a:lstStyle>
          <a:p>
            <a:pPr>
              <a:defRPr/>
            </a:pPr>
            <a:fld id="{380AAE09-26CC-B840-93E2-F6A7E9AE108D}" type="slidenum">
              <a:rPr lang="it-IT"/>
              <a:pPr>
                <a:defRPr/>
              </a:pPr>
              <a:t>‹N›</a:t>
            </a:fld>
            <a:endParaRPr lang="it-IT"/>
          </a:p>
        </p:txBody>
      </p:sp>
    </p:spTree>
    <p:extLst>
      <p:ext uri="{BB962C8B-B14F-4D97-AF65-F5344CB8AC3E}">
        <p14:creationId xmlns:p14="http://schemas.microsoft.com/office/powerpoint/2010/main" val="584540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38475" cy="466725"/>
          </a:xfrm>
          <a:prstGeom prst="rect">
            <a:avLst/>
          </a:prstGeom>
        </p:spPr>
        <p:txBody>
          <a:bodyPr vert="horz" lIns="91439" tIns="45719" rIns="91439" bIns="45719" rtlCol="0"/>
          <a:lstStyle>
            <a:lvl1pPr algn="l">
              <a:defRPr sz="1200">
                <a:latin typeface="Calibri" panose="020F0502020204030204" pitchFamily="34" charset="0"/>
                <a:ea typeface="+mn-ea"/>
                <a:cs typeface="+mn-cs"/>
              </a:defRPr>
            </a:lvl1pPr>
          </a:lstStyle>
          <a:p>
            <a:pPr>
              <a:defRPr/>
            </a:pPr>
            <a:endParaRPr lang="it-IT"/>
          </a:p>
        </p:txBody>
      </p:sp>
      <p:sp>
        <p:nvSpPr>
          <p:cNvPr id="3" name="Segnaposto data 2"/>
          <p:cNvSpPr>
            <a:spLocks noGrp="1"/>
          </p:cNvSpPr>
          <p:nvPr>
            <p:ph type="dt" idx="1"/>
          </p:nvPr>
        </p:nvSpPr>
        <p:spPr>
          <a:xfrm>
            <a:off x="3970338" y="0"/>
            <a:ext cx="3038475" cy="466725"/>
          </a:xfrm>
          <a:prstGeom prst="rect">
            <a:avLst/>
          </a:prstGeom>
        </p:spPr>
        <p:txBody>
          <a:bodyPr vert="horz" wrap="square" lIns="91439" tIns="45719" rIns="91439" bIns="45719" numCol="1" anchor="t" anchorCtr="0" compatLnSpc="1">
            <a:prstTxWarp prst="textNoShape">
              <a:avLst/>
            </a:prstTxWarp>
          </a:bodyPr>
          <a:lstStyle>
            <a:lvl1pPr algn="r">
              <a:defRPr sz="1200" smtClean="0">
                <a:cs typeface="+mn-cs"/>
              </a:defRPr>
            </a:lvl1pPr>
          </a:lstStyle>
          <a:p>
            <a:pPr>
              <a:defRPr/>
            </a:pPr>
            <a:fld id="{2CD69757-4009-624F-8613-3A5E4E5B9442}" type="datetime1">
              <a:rPr lang="it-IT"/>
              <a:pPr>
                <a:defRPr/>
              </a:pPr>
              <a:t>07/01/2020</a:t>
            </a:fld>
            <a:endParaRPr lang="it-IT"/>
          </a:p>
        </p:txBody>
      </p:sp>
      <p:sp>
        <p:nvSpPr>
          <p:cNvPr id="4" name="Segnaposto immagin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39" tIns="45719" rIns="91439" bIns="45719" rtlCol="0" anchor="ctr"/>
          <a:lstStyle/>
          <a:p>
            <a:pPr lvl="0"/>
            <a:endParaRPr lang="it-IT" noProof="0" smtClean="0"/>
          </a:p>
        </p:txBody>
      </p:sp>
      <p:sp>
        <p:nvSpPr>
          <p:cNvPr id="5" name="Segnaposto note 4"/>
          <p:cNvSpPr>
            <a:spLocks noGrp="1"/>
          </p:cNvSpPr>
          <p:nvPr>
            <p:ph type="body" sz="quarter" idx="3"/>
          </p:nvPr>
        </p:nvSpPr>
        <p:spPr>
          <a:xfrm>
            <a:off x="700088" y="4473575"/>
            <a:ext cx="5610225" cy="3660775"/>
          </a:xfrm>
          <a:prstGeom prst="rect">
            <a:avLst/>
          </a:prstGeom>
        </p:spPr>
        <p:txBody>
          <a:bodyPr vert="horz" lIns="91439" tIns="45719" rIns="91439" bIns="45719" rtlCol="0"/>
          <a:lstStyle/>
          <a:p>
            <a:pPr lvl="0"/>
            <a:r>
              <a:rPr lang="it-IT" noProof="0" smtClean="0"/>
              <a:t>Modifica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829675"/>
            <a:ext cx="3038475" cy="466725"/>
          </a:xfrm>
          <a:prstGeom prst="rect">
            <a:avLst/>
          </a:prstGeom>
        </p:spPr>
        <p:txBody>
          <a:bodyPr vert="horz" lIns="91439" tIns="45719" rIns="91439" bIns="45719" rtlCol="0" anchor="b"/>
          <a:lstStyle>
            <a:lvl1pPr algn="l">
              <a:defRPr sz="1200">
                <a:latin typeface="Calibri" panose="020F0502020204030204" pitchFamily="34" charset="0"/>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3970338" y="8829675"/>
            <a:ext cx="3038475" cy="466725"/>
          </a:xfrm>
          <a:prstGeom prst="rect">
            <a:avLst/>
          </a:prstGeom>
        </p:spPr>
        <p:txBody>
          <a:bodyPr vert="horz" wrap="square" lIns="91439" tIns="45719" rIns="91439" bIns="45719" numCol="1" anchor="b" anchorCtr="0" compatLnSpc="1">
            <a:prstTxWarp prst="textNoShape">
              <a:avLst/>
            </a:prstTxWarp>
          </a:bodyPr>
          <a:lstStyle>
            <a:lvl1pPr algn="r">
              <a:defRPr sz="1200" smtClean="0">
                <a:cs typeface="+mn-cs"/>
              </a:defRPr>
            </a:lvl1pPr>
          </a:lstStyle>
          <a:p>
            <a:pPr>
              <a:defRPr/>
            </a:pPr>
            <a:fld id="{7D82D43E-B36B-3047-9D67-8F79AEDE39F5}" type="slidenum">
              <a:rPr lang="it-IT"/>
              <a:pPr>
                <a:defRPr/>
              </a:pPr>
              <a:t>‹N›</a:t>
            </a:fld>
            <a:endParaRPr lang="it-IT"/>
          </a:p>
        </p:txBody>
      </p:sp>
    </p:spTree>
    <p:extLst>
      <p:ext uri="{BB962C8B-B14F-4D97-AF65-F5344CB8AC3E}">
        <p14:creationId xmlns:p14="http://schemas.microsoft.com/office/powerpoint/2010/main" val="108312293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2530"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it-IT">
              <a:latin typeface="Calibri" charset="0"/>
            </a:endParaRPr>
          </a:p>
        </p:txBody>
      </p:sp>
      <p:sp>
        <p:nvSpPr>
          <p:cNvPr id="22531"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fld id="{025726A5-CC06-A746-A77D-CCE95A5DBE96}" type="slidenum">
              <a:rPr lang="it-IT" sz="1200"/>
              <a:pPr/>
              <a:t>15</a:t>
            </a:fld>
            <a:endParaRPr lang="it-IT"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7D82D43E-B36B-3047-9D67-8F79AEDE39F5}" type="slidenum">
              <a:rPr lang="it-IT" smtClean="0"/>
              <a:pPr>
                <a:defRPr/>
              </a:pPr>
              <a:t>18</a:t>
            </a:fld>
            <a:endParaRPr lang="it-IT"/>
          </a:p>
        </p:txBody>
      </p:sp>
    </p:spTree>
    <p:extLst>
      <p:ext uri="{BB962C8B-B14F-4D97-AF65-F5344CB8AC3E}">
        <p14:creationId xmlns:p14="http://schemas.microsoft.com/office/powerpoint/2010/main" val="2541282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2"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it-IT">
              <a:latin typeface="Calibri" charset="0"/>
            </a:endParaRPr>
          </a:p>
        </p:txBody>
      </p:sp>
      <p:sp>
        <p:nvSpPr>
          <p:cNvPr id="35843"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fld id="{67FB748B-6E64-8340-B331-D931B9A3AD48}" type="slidenum">
              <a:rPr lang="it-IT" sz="1200"/>
              <a:pPr/>
              <a:t>23</a:t>
            </a:fld>
            <a:endParaRPr lang="it-IT"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0C74C83-6DF5-1F49-BDDF-DF4AE0AD4F4E}" type="slidenum">
              <a:rPr lang="it-IT"/>
              <a:pPr>
                <a:defRPr/>
              </a:pPr>
              <a:t>‹N›</a:t>
            </a:fld>
            <a:endParaRPr lang="it-IT"/>
          </a:p>
        </p:txBody>
      </p:sp>
    </p:spTree>
    <p:extLst>
      <p:ext uri="{BB962C8B-B14F-4D97-AF65-F5344CB8AC3E}">
        <p14:creationId xmlns:p14="http://schemas.microsoft.com/office/powerpoint/2010/main" val="4115628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BFEF70F-488A-7741-AC4B-19270CE7215B}" type="slidenum">
              <a:rPr lang="it-IT"/>
              <a:pPr>
                <a:defRPr/>
              </a:pPr>
              <a:t>‹N›</a:t>
            </a:fld>
            <a:endParaRPr lang="it-IT"/>
          </a:p>
        </p:txBody>
      </p:sp>
    </p:spTree>
    <p:extLst>
      <p:ext uri="{BB962C8B-B14F-4D97-AF65-F5344CB8AC3E}">
        <p14:creationId xmlns:p14="http://schemas.microsoft.com/office/powerpoint/2010/main" val="175321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F184FC7-5FC2-0E48-91BC-A6106AEA9956}" type="slidenum">
              <a:rPr lang="it-IT"/>
              <a:pPr>
                <a:defRPr/>
              </a:pPr>
              <a:t>‹N›</a:t>
            </a:fld>
            <a:endParaRPr lang="it-IT"/>
          </a:p>
        </p:txBody>
      </p:sp>
    </p:spTree>
    <p:extLst>
      <p:ext uri="{BB962C8B-B14F-4D97-AF65-F5344CB8AC3E}">
        <p14:creationId xmlns:p14="http://schemas.microsoft.com/office/powerpoint/2010/main" val="230399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5F882E9-A424-C74A-9EE7-C5F9C793B5A7}" type="slidenum">
              <a:rPr lang="it-IT"/>
              <a:pPr>
                <a:defRPr/>
              </a:pPr>
              <a:t>‹N›</a:t>
            </a:fld>
            <a:endParaRPr lang="it-IT"/>
          </a:p>
        </p:txBody>
      </p:sp>
    </p:spTree>
    <p:extLst>
      <p:ext uri="{BB962C8B-B14F-4D97-AF65-F5344CB8AC3E}">
        <p14:creationId xmlns:p14="http://schemas.microsoft.com/office/powerpoint/2010/main" val="59522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3DD680C-CDF8-D444-9B43-B3B65443845E}" type="slidenum">
              <a:rPr lang="it-IT"/>
              <a:pPr>
                <a:defRPr/>
              </a:pPr>
              <a:t>‹N›</a:t>
            </a:fld>
            <a:endParaRPr lang="it-IT"/>
          </a:p>
        </p:txBody>
      </p:sp>
    </p:spTree>
    <p:extLst>
      <p:ext uri="{BB962C8B-B14F-4D97-AF65-F5344CB8AC3E}">
        <p14:creationId xmlns:p14="http://schemas.microsoft.com/office/powerpoint/2010/main" val="173273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DDEBF6B-49A1-1543-B16D-1376AE583029}" type="slidenum">
              <a:rPr lang="it-IT"/>
              <a:pPr>
                <a:defRPr/>
              </a:pPr>
              <a:t>‹N›</a:t>
            </a:fld>
            <a:endParaRPr lang="it-IT"/>
          </a:p>
        </p:txBody>
      </p:sp>
    </p:spTree>
    <p:extLst>
      <p:ext uri="{BB962C8B-B14F-4D97-AF65-F5344CB8AC3E}">
        <p14:creationId xmlns:p14="http://schemas.microsoft.com/office/powerpoint/2010/main" val="191488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B4F54136-4D6D-C749-AE59-2CD91C752957}" type="slidenum">
              <a:rPr lang="it-IT"/>
              <a:pPr>
                <a:defRPr/>
              </a:pPr>
              <a:t>‹N›</a:t>
            </a:fld>
            <a:endParaRPr lang="it-IT"/>
          </a:p>
        </p:txBody>
      </p:sp>
    </p:spTree>
    <p:extLst>
      <p:ext uri="{BB962C8B-B14F-4D97-AF65-F5344CB8AC3E}">
        <p14:creationId xmlns:p14="http://schemas.microsoft.com/office/powerpoint/2010/main" val="169272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11EB4EC5-C371-DF42-B974-63D0F81C964E}" type="slidenum">
              <a:rPr lang="it-IT"/>
              <a:pPr>
                <a:defRPr/>
              </a:pPr>
              <a:t>‹N›</a:t>
            </a:fld>
            <a:endParaRPr lang="it-IT"/>
          </a:p>
        </p:txBody>
      </p:sp>
    </p:spTree>
    <p:extLst>
      <p:ext uri="{BB962C8B-B14F-4D97-AF65-F5344CB8AC3E}">
        <p14:creationId xmlns:p14="http://schemas.microsoft.com/office/powerpoint/2010/main" val="815232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355B6B6-72CA-5F49-B235-FB1D587737FF}" type="slidenum">
              <a:rPr lang="it-IT"/>
              <a:pPr>
                <a:defRPr/>
              </a:pPr>
              <a:t>‹N›</a:t>
            </a:fld>
            <a:endParaRPr lang="it-IT"/>
          </a:p>
        </p:txBody>
      </p:sp>
    </p:spTree>
    <p:extLst>
      <p:ext uri="{BB962C8B-B14F-4D97-AF65-F5344CB8AC3E}">
        <p14:creationId xmlns:p14="http://schemas.microsoft.com/office/powerpoint/2010/main" val="151704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01F8221-26E8-2446-B3F9-232866F33D42}" type="slidenum">
              <a:rPr lang="it-IT"/>
              <a:pPr>
                <a:defRPr/>
              </a:pPr>
              <a:t>‹N›</a:t>
            </a:fld>
            <a:endParaRPr lang="it-IT"/>
          </a:p>
        </p:txBody>
      </p:sp>
    </p:spTree>
    <p:extLst>
      <p:ext uri="{BB962C8B-B14F-4D97-AF65-F5344CB8AC3E}">
        <p14:creationId xmlns:p14="http://schemas.microsoft.com/office/powerpoint/2010/main" val="3336231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it-IT" smtClean="0"/>
              <a:t>RIETI, 8 GENNAIO 2020</a:t>
            </a: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D18FB07-1BE4-2840-9293-BB293CF27061}" type="slidenum">
              <a:rPr lang="it-IT"/>
              <a:pPr>
                <a:defRPr/>
              </a:pPr>
              <a:t>‹N›</a:t>
            </a:fld>
            <a:endParaRPr lang="it-IT"/>
          </a:p>
        </p:txBody>
      </p:sp>
    </p:spTree>
    <p:extLst>
      <p:ext uri="{BB962C8B-B14F-4D97-AF65-F5344CB8AC3E}">
        <p14:creationId xmlns:p14="http://schemas.microsoft.com/office/powerpoint/2010/main" val="262956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cs typeface="+mn-cs"/>
              </a:defRPr>
            </a:lvl1pPr>
          </a:lstStyle>
          <a:p>
            <a:pPr>
              <a:defRPr/>
            </a:pPr>
            <a:r>
              <a:rPr lang="it-IT" smtClean="0"/>
              <a:t>RIETI, 8 GENNAIO 2020</a:t>
            </a: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mn-cs"/>
              </a:defRPr>
            </a:lvl1pPr>
          </a:lstStyle>
          <a:p>
            <a:pPr>
              <a:defRPr/>
            </a:pPr>
            <a:fld id="{D7FE2E87-93CB-BF4B-B9F3-10A9706647AE}"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ctrTitle"/>
          </p:nvPr>
        </p:nvSpPr>
        <p:spPr>
          <a:xfrm>
            <a:off x="611188" y="2130425"/>
            <a:ext cx="7847012" cy="1658938"/>
          </a:xfrm>
        </p:spPr>
        <p:txBody>
          <a:bodyPr/>
          <a:lstStyle/>
          <a:p>
            <a:r>
              <a:rPr lang="it-IT" sz="3600" b="1" dirty="0">
                <a:latin typeface="Times New Roman" charset="0"/>
                <a:cs typeface="Times New Roman" charset="0"/>
              </a:rPr>
              <a:t>D.L. 24 OTTOBRE 2019  N.123</a:t>
            </a:r>
            <a:r>
              <a:rPr lang="it-IT" sz="3600" b="1" dirty="0">
                <a:solidFill>
                  <a:srgbClr val="FF0000"/>
                </a:solidFill>
                <a:latin typeface="Times New Roman" charset="0"/>
                <a:cs typeface="Times New Roman" charset="0"/>
              </a:rPr>
              <a:t/>
            </a:r>
            <a:br>
              <a:rPr lang="it-IT" sz="3600" b="1" dirty="0">
                <a:solidFill>
                  <a:srgbClr val="FF0000"/>
                </a:solidFill>
                <a:latin typeface="Times New Roman" charset="0"/>
                <a:cs typeface="Times New Roman" charset="0"/>
              </a:rPr>
            </a:br>
            <a:r>
              <a:rPr lang="it-IT" sz="2400" b="1" dirty="0" smtClean="0">
                <a:latin typeface="Times New Roman" charset="0"/>
                <a:cs typeface="Times New Roman" charset="0"/>
              </a:rPr>
              <a:t>CONVERTITO CON MODIFICAZIONI DALLA LEGGE 12 DICEMBRE 2019, N.156</a:t>
            </a:r>
            <a:r>
              <a:rPr lang="it-IT" sz="2400" i="1" dirty="0">
                <a:latin typeface="Times New Roman" charset="0"/>
                <a:cs typeface="Times New Roman" charset="0"/>
              </a:rPr>
              <a:t/>
            </a:r>
            <a:br>
              <a:rPr lang="it-IT" sz="2400" i="1" dirty="0">
                <a:latin typeface="Times New Roman" charset="0"/>
                <a:cs typeface="Times New Roman" charset="0"/>
              </a:rPr>
            </a:br>
            <a:r>
              <a:rPr lang="it-IT" sz="3600" i="1" dirty="0">
                <a:solidFill>
                  <a:srgbClr val="FF0000"/>
                </a:solidFill>
                <a:latin typeface="Times New Roman" charset="0"/>
                <a:cs typeface="Times New Roman" charset="0"/>
              </a:rPr>
              <a:t/>
            </a:r>
            <a:br>
              <a:rPr lang="it-IT" sz="3600" i="1" dirty="0">
                <a:solidFill>
                  <a:srgbClr val="FF0000"/>
                </a:solidFill>
                <a:latin typeface="Times New Roman" charset="0"/>
                <a:cs typeface="Times New Roman" charset="0"/>
              </a:rPr>
            </a:br>
            <a:r>
              <a:rPr lang="it-IT" sz="3200" dirty="0">
                <a:solidFill>
                  <a:srgbClr val="FF0000"/>
                </a:solidFill>
                <a:latin typeface="Times New Roman" charset="0"/>
                <a:cs typeface="Times New Roman" charset="0"/>
              </a:rPr>
              <a:t>PRINCIPALI NOVITA’  INERENTI ALLA RICOSTRUZIONE PRIVATA </a:t>
            </a:r>
          </a:p>
        </p:txBody>
      </p:sp>
      <p:pic>
        <p:nvPicPr>
          <p:cNvPr id="14338"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188913"/>
            <a:ext cx="284003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340" name="Segnaposto data 1"/>
          <p:cNvSpPr>
            <a:spLocks noGrp="1"/>
          </p:cNvSpPr>
          <p:nvPr>
            <p:ph type="dt" sz="quarter" idx="10"/>
          </p:nvPr>
        </p:nvSpPr>
        <p:spPr bwMode="auto">
          <a:xfrm>
            <a:off x="299805"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ttangolo 4"/>
          <p:cNvSpPr>
            <a:spLocks noChangeArrowheads="1"/>
          </p:cNvSpPr>
          <p:nvPr/>
        </p:nvSpPr>
        <p:spPr bwMode="auto">
          <a:xfrm>
            <a:off x="755650" y="1773238"/>
            <a:ext cx="7777163" cy="3786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it-IT" sz="2400" b="1">
                <a:solidFill>
                  <a:srgbClr val="FF0000"/>
                </a:solidFill>
                <a:latin typeface="Times New Roman" charset="0"/>
                <a:cs typeface="Times New Roman" charset="0"/>
              </a:rPr>
              <a:t>DIFFERIMENTO TERMINI PER I DANNI LIEVI</a:t>
            </a:r>
          </a:p>
          <a:p>
            <a:endParaRPr lang="it-IT" sz="2400" b="1">
              <a:solidFill>
                <a:srgbClr val="000000"/>
              </a:solidFill>
              <a:latin typeface="Times New Roman" charset="0"/>
              <a:cs typeface="Times New Roman" charset="0"/>
            </a:endParaRPr>
          </a:p>
          <a:p>
            <a:pPr algn="just"/>
            <a:r>
              <a:rPr lang="it-IT" sz="2400">
                <a:solidFill>
                  <a:srgbClr val="000000"/>
                </a:solidFill>
                <a:latin typeface="Times New Roman" charset="0"/>
                <a:cs typeface="Times New Roman" charset="0"/>
              </a:rPr>
              <a:t>All’articolo 8, comma 4, del decreto-legge 17 ottobre 2016,n.189, convertito, con modificazioni, dalla legge 15 dicembre 2016,n.229, dopo il secondo periodo è inserito il seguente: </a:t>
            </a:r>
          </a:p>
          <a:p>
            <a:pPr algn="just"/>
            <a:r>
              <a:rPr lang="it-IT" sz="2400" b="1">
                <a:solidFill>
                  <a:srgbClr val="000000"/>
                </a:solidFill>
                <a:latin typeface="Times New Roman" charset="0"/>
                <a:cs typeface="Times New Roman" charset="0"/>
              </a:rPr>
              <a:t>«</a:t>
            </a:r>
            <a:r>
              <a:rPr lang="it-IT" sz="2400" b="1" i="1">
                <a:solidFill>
                  <a:srgbClr val="000000"/>
                </a:solidFill>
                <a:latin typeface="Times New Roman" charset="0"/>
                <a:cs typeface="Times New Roman" charset="0"/>
              </a:rPr>
              <a:t>Il Commissario straordinario può </a:t>
            </a:r>
            <a:r>
              <a:rPr lang="it-IT" sz="2400" b="1" i="1" u="sng">
                <a:solidFill>
                  <a:srgbClr val="000000"/>
                </a:solidFill>
                <a:latin typeface="Times New Roman" charset="0"/>
                <a:cs typeface="Times New Roman" charset="0"/>
              </a:rPr>
              <a:t>disporre</a:t>
            </a:r>
            <a:r>
              <a:rPr lang="it-IT" sz="2400" b="1" i="1">
                <a:solidFill>
                  <a:srgbClr val="000000"/>
                </a:solidFill>
                <a:latin typeface="Times New Roman" charset="0"/>
                <a:cs typeface="Times New Roman" charset="0"/>
              </a:rPr>
              <a:t> un ulteriore differimento del termine di cui al periodo precedente </a:t>
            </a:r>
            <a:r>
              <a:rPr lang="it-IT" sz="2400" b="1" i="1">
                <a:solidFill>
                  <a:srgbClr val="FF0000"/>
                </a:solidFill>
                <a:latin typeface="Times New Roman" charset="0"/>
                <a:cs typeface="Times New Roman" charset="0"/>
              </a:rPr>
              <a:t>al 30 giugno 2020</a:t>
            </a:r>
            <a:r>
              <a:rPr lang="it-IT" sz="2400" b="1">
                <a:solidFill>
                  <a:srgbClr val="000000"/>
                </a:solidFill>
                <a:latin typeface="Times New Roman" charset="0"/>
                <a:cs typeface="Times New Roman" charset="0"/>
              </a:rPr>
              <a:t>». </a:t>
            </a:r>
            <a:r>
              <a:rPr lang="it-IT" sz="2400" b="1" i="1">
                <a:solidFill>
                  <a:srgbClr val="000000"/>
                </a:solidFill>
                <a:latin typeface="Times New Roman" charset="0"/>
                <a:cs typeface="Times New Roman" charset="0"/>
              </a:rPr>
              <a:t>(Modifica all’articolo 8 del decreto-legge 17 ottobre 2016, n. 189) </a:t>
            </a:r>
            <a:endParaRPr lang="it-IT" sz="2400">
              <a:latin typeface="Times New Roman" charset="0"/>
              <a:cs typeface="Times New Roman" charset="0"/>
            </a:endParaRPr>
          </a:p>
        </p:txBody>
      </p:sp>
      <p:pic>
        <p:nvPicPr>
          <p:cNvPr id="15362"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188913"/>
            <a:ext cx="284003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364" name="Segnaposto data 1"/>
          <p:cNvSpPr>
            <a:spLocks noGrp="1"/>
          </p:cNvSpPr>
          <p:nvPr>
            <p:ph type="dt" sz="quarter" idx="10"/>
          </p:nvPr>
        </p:nvSpPr>
        <p:spPr bwMode="auto">
          <a:xfrm>
            <a:off x="323850"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smtClean="0">
                <a:solidFill>
                  <a:srgbClr val="898989"/>
                </a:solidFill>
              </a:rPr>
              <a:t>RIETI, 8 GENNAIO 2020</a:t>
            </a:r>
            <a:endParaRPr lang="it-IT" sz="120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ttangolo 4"/>
          <p:cNvSpPr>
            <a:spLocks noChangeArrowheads="1"/>
          </p:cNvSpPr>
          <p:nvPr/>
        </p:nvSpPr>
        <p:spPr bwMode="auto">
          <a:xfrm>
            <a:off x="490538" y="908050"/>
            <a:ext cx="8196262" cy="4400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it-IT" sz="2000" b="1">
                <a:solidFill>
                  <a:srgbClr val="FF0000"/>
                </a:solidFill>
                <a:latin typeface="Times LT Std" charset="0"/>
              </a:rPr>
              <a:t>MODIFICHE ALL’ART. 12 BIS</a:t>
            </a:r>
          </a:p>
          <a:p>
            <a:endParaRPr lang="it-IT" sz="2000">
              <a:solidFill>
                <a:srgbClr val="000000"/>
              </a:solidFill>
              <a:latin typeface="Times LT Std" charset="0"/>
            </a:endParaRPr>
          </a:p>
          <a:p>
            <a:pPr algn="just"/>
            <a:r>
              <a:rPr lang="it-IT" sz="2000">
                <a:solidFill>
                  <a:srgbClr val="000000"/>
                </a:solidFill>
                <a:latin typeface="Times LT Std" charset="0"/>
              </a:rPr>
              <a:t>« Articolo 12-</a:t>
            </a:r>
            <a:r>
              <a:rPr lang="it-IT" sz="2000" i="1">
                <a:solidFill>
                  <a:srgbClr val="000000"/>
                </a:solidFill>
                <a:latin typeface="Times LT Std" charset="0"/>
              </a:rPr>
              <a:t>bis. – (Semplificazione e accelerazione della ricostruzione privata)</a:t>
            </a:r>
            <a:r>
              <a:rPr lang="it-IT" sz="2000">
                <a:solidFill>
                  <a:srgbClr val="000000"/>
                </a:solidFill>
                <a:latin typeface="Times LT Std" charset="0"/>
              </a:rPr>
              <a:t>. – </a:t>
            </a:r>
          </a:p>
          <a:p>
            <a:pPr algn="just"/>
            <a:endParaRPr lang="it-IT" sz="2000">
              <a:solidFill>
                <a:srgbClr val="000000"/>
              </a:solidFill>
              <a:latin typeface="Times LT Std" charset="0"/>
            </a:endParaRPr>
          </a:p>
          <a:p>
            <a:pPr algn="just"/>
            <a:r>
              <a:rPr lang="it-IT" sz="2000">
                <a:solidFill>
                  <a:srgbClr val="000000"/>
                </a:solidFill>
                <a:latin typeface="Times LT Std" charset="0"/>
              </a:rPr>
              <a:t>	Qualora gli interventi di riparazione, ripristino e ricostruzione degli immobili privati rientrino nei </a:t>
            </a:r>
            <a:r>
              <a:rPr lang="it-IT" sz="2000" u="sng">
                <a:solidFill>
                  <a:srgbClr val="000000"/>
                </a:solidFill>
                <a:latin typeface="Times LT Std" charset="0"/>
              </a:rPr>
              <a:t>limiti di importo </a:t>
            </a:r>
            <a:r>
              <a:rPr lang="it-IT" sz="2000">
                <a:solidFill>
                  <a:srgbClr val="000000"/>
                </a:solidFill>
                <a:latin typeface="Times LT Std" charset="0"/>
              </a:rPr>
              <a:t>definiti con ordinanza </a:t>
            </a:r>
            <a:r>
              <a:rPr lang="it-IT" sz="2000" b="1">
                <a:solidFill>
                  <a:srgbClr val="000000"/>
                </a:solidFill>
                <a:latin typeface="Times LT Std" charset="0"/>
              </a:rPr>
              <a:t>da adottare entro 30 giorni dalla data di entrata in vigore della presente disposizione, </a:t>
            </a:r>
            <a:r>
              <a:rPr lang="it-IT" sz="2000">
                <a:solidFill>
                  <a:srgbClr val="000000"/>
                </a:solidFill>
                <a:latin typeface="Times LT Std" charset="0"/>
              </a:rPr>
              <a:t>gli Uffici speciali per la ricostruzione, previa verifica della legittimazione del soggetto richiedente al momento della presentazione della domanda di contributo, adottano il provvedimento di concessione del </a:t>
            </a:r>
            <a:r>
              <a:rPr lang="it-IT" sz="2000" b="1" u="sng">
                <a:solidFill>
                  <a:srgbClr val="000000"/>
                </a:solidFill>
                <a:latin typeface="Times LT Std" charset="0"/>
              </a:rPr>
              <a:t>contributo in deroga alla disciplina prevista dall’articolo 12</a:t>
            </a:r>
            <a:r>
              <a:rPr lang="it-IT" sz="2000">
                <a:solidFill>
                  <a:srgbClr val="000000"/>
                </a:solidFill>
                <a:latin typeface="Times LT Std" charset="0"/>
              </a:rPr>
              <a:t> e con le modalità procedimentali stabilite con le ordinanze. </a:t>
            </a:r>
          </a:p>
        </p:txBody>
      </p:sp>
      <p:pic>
        <p:nvPicPr>
          <p:cNvPr id="17410"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575" y="193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12" name="Segnaposto data 1"/>
          <p:cNvSpPr>
            <a:spLocks noGrp="1"/>
          </p:cNvSpPr>
          <p:nvPr>
            <p:ph type="dt" sz="quarter" idx="10"/>
          </p:nvPr>
        </p:nvSpPr>
        <p:spPr bwMode="auto">
          <a:xfrm>
            <a:off x="395536" y="5608637"/>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data 1"/>
          <p:cNvSpPr>
            <a:spLocks noGrp="1"/>
          </p:cNvSpPr>
          <p:nvPr>
            <p:ph type="dt" sz="quarter" idx="10"/>
          </p:nvPr>
        </p:nvSpPr>
        <p:spPr bwMode="auto">
          <a:xfrm>
            <a:off x="490538"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18434" name="Rettangolo 4"/>
          <p:cNvSpPr>
            <a:spLocks noChangeArrowheads="1"/>
          </p:cNvSpPr>
          <p:nvPr/>
        </p:nvSpPr>
        <p:spPr bwMode="auto">
          <a:xfrm>
            <a:off x="490538" y="908050"/>
            <a:ext cx="8196262" cy="4308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it-IT" sz="2000" b="1">
                <a:solidFill>
                  <a:srgbClr val="FF0000"/>
                </a:solidFill>
                <a:latin typeface="Times LT Std" charset="0"/>
              </a:rPr>
              <a:t>MODIFICHE ALL’ART. 12 BIS</a:t>
            </a:r>
          </a:p>
          <a:p>
            <a:endParaRPr lang="it-IT" sz="2000">
              <a:solidFill>
                <a:srgbClr val="000000"/>
              </a:solidFill>
              <a:latin typeface="Times LT Std" charset="0"/>
            </a:endParaRPr>
          </a:p>
          <a:p>
            <a:pPr algn="just"/>
            <a:r>
              <a:rPr lang="it-IT" sz="2000">
                <a:solidFill>
                  <a:srgbClr val="000000"/>
                </a:solidFill>
                <a:latin typeface="Times LT Std" charset="0"/>
              </a:rPr>
              <a:t>« Articolo 12-</a:t>
            </a:r>
            <a:r>
              <a:rPr lang="it-IT" sz="2000" i="1">
                <a:solidFill>
                  <a:srgbClr val="000000"/>
                </a:solidFill>
                <a:latin typeface="Times LT Std" charset="0"/>
              </a:rPr>
              <a:t>bis. – (Semplificazione e accelerazione della ricostruzione privata)</a:t>
            </a:r>
            <a:r>
              <a:rPr lang="it-IT" sz="2000">
                <a:solidFill>
                  <a:srgbClr val="000000"/>
                </a:solidFill>
                <a:latin typeface="Times LT Std" charset="0"/>
              </a:rPr>
              <a:t>. –</a:t>
            </a:r>
          </a:p>
          <a:p>
            <a:pPr algn="just"/>
            <a:r>
              <a:rPr lang="it-IT" sz="2000">
                <a:solidFill>
                  <a:srgbClr val="000000"/>
                </a:solidFill>
                <a:latin typeface="Times LT Std" charset="0"/>
              </a:rPr>
              <a:t>	La concessione avviene sulla base del progetto e della documentazione allegata alla domanda di contributo </a:t>
            </a:r>
            <a:r>
              <a:rPr lang="it-IT" sz="2000" b="1" u="sng">
                <a:solidFill>
                  <a:srgbClr val="000000"/>
                </a:solidFill>
                <a:latin typeface="Times LT Std" charset="0"/>
              </a:rPr>
              <a:t>presentata dal professionista,</a:t>
            </a:r>
            <a:r>
              <a:rPr lang="it-IT" sz="2000">
                <a:solidFill>
                  <a:srgbClr val="000000"/>
                </a:solidFill>
                <a:latin typeface="Times LT Std" charset="0"/>
              </a:rPr>
              <a:t> che ne certifica la </a:t>
            </a:r>
            <a:r>
              <a:rPr lang="it-IT" sz="2000" b="1" u="sng">
                <a:solidFill>
                  <a:srgbClr val="000000"/>
                </a:solidFill>
                <a:latin typeface="Times LT Std" charset="0"/>
              </a:rPr>
              <a:t>completezza e la regolarità amministrativa e tecnica, compresa la conformità edilizia e urbanistica</a:t>
            </a:r>
            <a:r>
              <a:rPr lang="it-IT" sz="2000">
                <a:solidFill>
                  <a:srgbClr val="000000"/>
                </a:solidFill>
                <a:latin typeface="Times LT Std" charset="0"/>
              </a:rPr>
              <a:t>, nonché sulla base dell’importo del contributo concedibile determinato dallo stesso professionista nei limiti del costo ammissibile, individuato con le modalità stabilite con le ordinanze. </a:t>
            </a:r>
          </a:p>
          <a:p>
            <a:pPr algn="just"/>
            <a:r>
              <a:rPr lang="it-IT">
                <a:solidFill>
                  <a:srgbClr val="000000"/>
                </a:solidFill>
                <a:latin typeface="Times LT Std" charset="0"/>
              </a:rPr>
              <a:t>	Se gli interventi ricompresi nelle aree dei parchi nazionali o delle aree protette regionali, il professionista, nella domanda di contributo, chiede la convocazione della Conferenza regionale di cui all’articolo 16, commi 4 e 5. </a:t>
            </a:r>
          </a:p>
        </p:txBody>
      </p:sp>
      <p:pic>
        <p:nvPicPr>
          <p:cNvPr id="18435"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575" y="193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Segnaposto data 1"/>
          <p:cNvSpPr txBox="1">
            <a:spLocks/>
          </p:cNvSpPr>
          <p:nvPr/>
        </p:nvSpPr>
        <p:spPr bwMode="auto">
          <a:xfrm>
            <a:off x="6732240" y="5589240"/>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data 1"/>
          <p:cNvSpPr>
            <a:spLocks noGrp="1"/>
          </p:cNvSpPr>
          <p:nvPr>
            <p:ph type="dt" sz="quarter" idx="10"/>
          </p:nvPr>
        </p:nvSpPr>
        <p:spPr bwMode="auto">
          <a:xfrm>
            <a:off x="307121"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19458" name="Rettangolo 4"/>
          <p:cNvSpPr>
            <a:spLocks noChangeArrowheads="1"/>
          </p:cNvSpPr>
          <p:nvPr/>
        </p:nvSpPr>
        <p:spPr bwMode="auto">
          <a:xfrm>
            <a:off x="490538" y="908050"/>
            <a:ext cx="8196262" cy="4094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it-IT" sz="2000" b="1">
                <a:solidFill>
                  <a:srgbClr val="FF0000"/>
                </a:solidFill>
                <a:latin typeface="Times LT Std" charset="0"/>
              </a:rPr>
              <a:t>LA CONFERENZA REGIONALE</a:t>
            </a:r>
          </a:p>
          <a:p>
            <a:endParaRPr lang="it-IT" sz="2000" b="1">
              <a:solidFill>
                <a:srgbClr val="FF0000"/>
              </a:solidFill>
              <a:latin typeface="Times LT Std" charset="0"/>
            </a:endParaRPr>
          </a:p>
          <a:p>
            <a:pPr algn="just"/>
            <a:r>
              <a:rPr lang="it-IT" sz="2000">
                <a:solidFill>
                  <a:srgbClr val="000000"/>
                </a:solidFill>
                <a:latin typeface="Times LT Std" charset="0"/>
              </a:rPr>
              <a:t>	La Conferenza regionale è convocata dall’USR, anche al fine di acquisire</a:t>
            </a:r>
            <a:r>
              <a:rPr lang="it-IT" sz="2000" b="1">
                <a:solidFill>
                  <a:srgbClr val="000000"/>
                </a:solidFill>
                <a:latin typeface="Times LT Std" charset="0"/>
              </a:rPr>
              <a:t>, i pareri ambientali e paesaggistici, ove occorrano per gli interventi riguardanti aree o beni tutelati ai sensi del codice dei beni culturali e del paesaggio, di cui al d.lgs. 42/2004, o compresi nelle aree dei parchi nazionali o delle aree protette regionali</a:t>
            </a:r>
            <a:r>
              <a:rPr lang="it-IT" sz="2000">
                <a:solidFill>
                  <a:srgbClr val="000000"/>
                </a:solidFill>
                <a:latin typeface="Times LT Std" charset="0"/>
              </a:rPr>
              <a:t>, e l’autorizzazione sismica nonché, ove occorra, i pareri degli enti competenti al fine del rilascio del permesso di costruire o del titolo unico ai sensi del DPR 7 settembre 2010, n. 160, e comunque nei casi di cui all’articolo 1-sexies, comma 6, del decreto-legge 29 maggio 2018, n. 55, convertito, con modificazioni, dalla legge 24 luglio 2018, n. 89, </a:t>
            </a:r>
            <a:r>
              <a:rPr lang="it-IT" sz="2000" b="1">
                <a:solidFill>
                  <a:srgbClr val="000000"/>
                </a:solidFill>
                <a:latin typeface="Times LT Std" charset="0"/>
              </a:rPr>
              <a:t>nonché nei casi di cui al comma 1-bis del presente articolo. </a:t>
            </a:r>
          </a:p>
        </p:txBody>
      </p:sp>
      <p:pic>
        <p:nvPicPr>
          <p:cNvPr id="19459"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575" y="193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data 1"/>
          <p:cNvSpPr>
            <a:spLocks noGrp="1"/>
          </p:cNvSpPr>
          <p:nvPr>
            <p:ph type="dt" sz="quarter" idx="10"/>
          </p:nvPr>
        </p:nvSpPr>
        <p:spPr bwMode="auto">
          <a:xfrm>
            <a:off x="282575" y="5565775"/>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20482" name="Rettangolo 4"/>
          <p:cNvSpPr>
            <a:spLocks noChangeArrowheads="1"/>
          </p:cNvSpPr>
          <p:nvPr/>
        </p:nvSpPr>
        <p:spPr bwMode="auto">
          <a:xfrm>
            <a:off x="611188" y="765175"/>
            <a:ext cx="7848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b="1" dirty="0">
                <a:solidFill>
                  <a:srgbClr val="FF0000"/>
                </a:solidFill>
                <a:latin typeface="Times LT Std" charset="0"/>
              </a:rPr>
              <a:t>PROCEDURA SEMI-SEMPLIFICATA (PER I SOLI COMUNI DEL CRATERE)</a:t>
            </a:r>
          </a:p>
          <a:p>
            <a:pPr algn="just"/>
            <a:endParaRPr lang="it-IT" b="1" i="1" dirty="0">
              <a:solidFill>
                <a:srgbClr val="FF0000"/>
              </a:solidFill>
              <a:latin typeface="Times LT Std" charset="0"/>
            </a:endParaRPr>
          </a:p>
          <a:p>
            <a:pPr algn="just"/>
            <a:r>
              <a:rPr lang="it-IT" b="1" i="1" dirty="0">
                <a:solidFill>
                  <a:srgbClr val="000000"/>
                </a:solidFill>
                <a:latin typeface="Times LT Std" charset="0"/>
              </a:rPr>
              <a:t>	</a:t>
            </a:r>
            <a:r>
              <a:rPr lang="it-IT" dirty="0">
                <a:solidFill>
                  <a:srgbClr val="000000"/>
                </a:solidFill>
                <a:latin typeface="Times LT Std" charset="0"/>
              </a:rPr>
              <a:t>Nei comuni di cui agli allegati 1, 2 e 2</a:t>
            </a:r>
            <a:r>
              <a:rPr lang="it-IT" i="1" dirty="0">
                <a:solidFill>
                  <a:srgbClr val="000000"/>
                </a:solidFill>
                <a:latin typeface="Times LT Std" charset="0"/>
              </a:rPr>
              <a:t>-bis, </a:t>
            </a:r>
            <a:r>
              <a:rPr lang="it-IT" dirty="0">
                <a:solidFill>
                  <a:srgbClr val="000000"/>
                </a:solidFill>
                <a:latin typeface="Times LT Std" charset="0"/>
              </a:rPr>
              <a:t>la certificazione rilasciata dal professionista può limitarsi ad attestare, in luogo della conformità edilizia e urbanistica, la sola conformità dell’intervento proposto all’edificio preesistente al sisma.</a:t>
            </a:r>
          </a:p>
          <a:p>
            <a:pPr algn="just"/>
            <a:r>
              <a:rPr lang="it-IT" dirty="0">
                <a:solidFill>
                  <a:srgbClr val="000000"/>
                </a:solidFill>
                <a:latin typeface="Times LT Std" charset="0"/>
              </a:rPr>
              <a:t>	In tali casi, la Conferenza regionale, oltre a svolgere le attività di cui al comma 1 eventualmente necessarie, accerta la conformità urbanistica dell’intervento ai sensi della normativa vigente o, ove adottato, al Programma straordinario di ricostruzione di cui all’articolo 3-</a:t>
            </a:r>
            <a:r>
              <a:rPr lang="it-IT" i="1" dirty="0">
                <a:solidFill>
                  <a:srgbClr val="000000"/>
                </a:solidFill>
                <a:latin typeface="Times LT Std" charset="0"/>
              </a:rPr>
              <a:t>bis </a:t>
            </a:r>
            <a:r>
              <a:rPr lang="it-IT" dirty="0">
                <a:solidFill>
                  <a:srgbClr val="000000"/>
                </a:solidFill>
                <a:latin typeface="Times LT Std" charset="0"/>
              </a:rPr>
              <a:t>del decreto-legge 24 ottobre 2019, n. 123. </a:t>
            </a:r>
          </a:p>
          <a:p>
            <a:pPr algn="just"/>
            <a:r>
              <a:rPr lang="it-IT" dirty="0">
                <a:solidFill>
                  <a:srgbClr val="000000"/>
                </a:solidFill>
                <a:latin typeface="Times LT Std" charset="0"/>
              </a:rPr>
              <a:t>	Gli eventuali interventi da realizzare in sanatoria ai sensi della normativa vigente o, ove adottato, del Programma straordinario di ricostruzione, sono sottoposti alla valutazione della Conferenza regionale previo vaglio di ammissibilità da parte dell’Ufficio speciale per la ricostruzione. </a:t>
            </a:r>
            <a:endParaRPr lang="it-IT" dirty="0"/>
          </a:p>
        </p:txBody>
      </p:sp>
      <p:pic>
        <p:nvPicPr>
          <p:cNvPr id="20483"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575" y="193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ttangolo 1"/>
          <p:cNvSpPr>
            <a:spLocks noChangeArrowheads="1"/>
          </p:cNvSpPr>
          <p:nvPr/>
        </p:nvSpPr>
        <p:spPr bwMode="auto">
          <a:xfrm>
            <a:off x="539750" y="836613"/>
            <a:ext cx="7488238" cy="1274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a:latin typeface="Bookman Old Style" charset="0"/>
              <a:cs typeface="Times New Roman" charset="0"/>
            </a:endParaRPr>
          </a:p>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a:latin typeface="Bookman Old Style" charset="0"/>
                <a:cs typeface="Times New Roman" charset="0"/>
              </a:rPr>
              <a:t>SONO PREVISTE </a:t>
            </a:r>
            <a:r>
              <a:rPr lang="it-IT" b="1">
                <a:latin typeface="Bookman Old Style" charset="0"/>
                <a:cs typeface="Times New Roman" charset="0"/>
              </a:rPr>
              <a:t>TRE PROCEDURE</a:t>
            </a:r>
            <a:r>
              <a:rPr lang="it-IT">
                <a:latin typeface="Bookman Old Style" charset="0"/>
                <a:cs typeface="Times New Roman" charset="0"/>
              </a:rPr>
              <a:t> SULLA BASE DI UN LIMITE DI IMPORTO CHE DOVRA’ ESERE STABILITO DAL COMMISSARIO STRAORDINARIO CON </a:t>
            </a:r>
            <a:r>
              <a:rPr lang="it-IT" b="1" u="sng">
                <a:latin typeface="Bookman Old Style" charset="0"/>
                <a:cs typeface="Times New Roman" charset="0"/>
              </a:rPr>
              <a:t>APPOSITA ORDINANZA</a:t>
            </a:r>
            <a:endParaRPr lang="it-IT" b="1" u="sng">
              <a:latin typeface="Bookman Old Style" charset="0"/>
            </a:endParaRPr>
          </a:p>
        </p:txBody>
      </p:sp>
      <p:sp>
        <p:nvSpPr>
          <p:cNvPr id="4" name="Freccia in giù 3"/>
          <p:cNvSpPr/>
          <p:nvPr/>
        </p:nvSpPr>
        <p:spPr>
          <a:xfrm>
            <a:off x="1476375" y="2420938"/>
            <a:ext cx="215900" cy="71913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it-IT"/>
          </a:p>
        </p:txBody>
      </p:sp>
      <p:sp>
        <p:nvSpPr>
          <p:cNvPr id="5" name="Freccia in giù 4"/>
          <p:cNvSpPr/>
          <p:nvPr/>
        </p:nvSpPr>
        <p:spPr>
          <a:xfrm>
            <a:off x="4284663" y="2420938"/>
            <a:ext cx="215900" cy="719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1508" name="Rettangolo 5"/>
          <p:cNvSpPr>
            <a:spLocks noChangeArrowheads="1"/>
          </p:cNvSpPr>
          <p:nvPr/>
        </p:nvSpPr>
        <p:spPr bwMode="auto">
          <a:xfrm>
            <a:off x="250825" y="3402013"/>
            <a:ext cx="2665413" cy="157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a:latin typeface="Bookman Old Style" charset="0"/>
                <a:cs typeface="Times New Roman" charset="0"/>
              </a:rPr>
              <a:t>PROCEDURA </a:t>
            </a: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Bookman Old Style" charset="0"/>
                <a:cs typeface="Times New Roman" charset="0"/>
              </a:rPr>
              <a:t>ORDINARIA</a:t>
            </a:r>
            <a:r>
              <a:rPr lang="it-IT">
                <a:latin typeface="Bookman Old Style" charset="0"/>
                <a:cs typeface="Times New Roman" charset="0"/>
              </a:rPr>
              <a:t> EX ART.12 DL.189 </a:t>
            </a: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a:latin typeface="Bookman Old Style" charset="0"/>
                <a:cs typeface="Times New Roman" charset="0"/>
              </a:rPr>
              <a:t>(QUELLA SINO AD OGGI APPLICATA)</a:t>
            </a:r>
          </a:p>
        </p:txBody>
      </p:sp>
      <p:sp>
        <p:nvSpPr>
          <p:cNvPr id="21509" name="Rettangolo 6"/>
          <p:cNvSpPr>
            <a:spLocks noChangeArrowheads="1"/>
          </p:cNvSpPr>
          <p:nvPr/>
        </p:nvSpPr>
        <p:spPr bwMode="auto">
          <a:xfrm>
            <a:off x="3203575" y="3429000"/>
            <a:ext cx="2447925" cy="186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dirty="0">
                <a:latin typeface="Bookman Old Style" charset="0"/>
                <a:cs typeface="Times New Roman" charset="0"/>
              </a:rPr>
              <a:t>PROCEDURA </a:t>
            </a:r>
            <a:r>
              <a:rPr lang="it-IT" b="1" dirty="0">
                <a:latin typeface="Bookman Old Style" charset="0"/>
                <a:cs typeface="Times New Roman" charset="0"/>
              </a:rPr>
              <a:t>SEMPLIFICATA</a:t>
            </a:r>
            <a:r>
              <a:rPr lang="it-IT" dirty="0">
                <a:latin typeface="Bookman Old Style" charset="0"/>
                <a:cs typeface="Times New Roman" charset="0"/>
              </a:rPr>
              <a:t> </a:t>
            </a: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dirty="0">
                <a:latin typeface="Bookman Old Style" charset="0"/>
                <a:cs typeface="Times New Roman" charset="0"/>
              </a:rPr>
              <a:t>EX ART.12-BIS </a:t>
            </a:r>
            <a:r>
              <a:rPr lang="it-IT" dirty="0" smtClean="0">
                <a:latin typeface="Bookman Old Style" charset="0"/>
                <a:cs typeface="Times New Roman" charset="0"/>
              </a:rPr>
              <a:t>D.L.189</a:t>
            </a:r>
            <a:r>
              <a:rPr lang="it-IT" dirty="0">
                <a:latin typeface="Bookman Old Style" charset="0"/>
                <a:cs typeface="Times New Roman" charset="0"/>
              </a:rPr>
              <a:t>, COMMA 1, (IN DEROGA ALL’ART.12)</a:t>
            </a:r>
          </a:p>
        </p:txBody>
      </p:sp>
      <p:pic>
        <p:nvPicPr>
          <p:cNvPr id="21510" name="Immagin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0825" y="163513"/>
            <a:ext cx="2841625"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512" name="Rettangolo 1"/>
          <p:cNvSpPr>
            <a:spLocks noChangeArrowheads="1"/>
          </p:cNvSpPr>
          <p:nvPr/>
        </p:nvSpPr>
        <p:spPr bwMode="auto">
          <a:xfrm>
            <a:off x="6084888" y="3429000"/>
            <a:ext cx="2879600" cy="1870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dirty="0">
                <a:latin typeface="Bookman Old Style" charset="0"/>
                <a:cs typeface="Times New Roman" charset="0"/>
              </a:rPr>
              <a:t>PROCEDURA </a:t>
            </a: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dirty="0" smtClean="0">
                <a:latin typeface="Bookman Old Style" charset="0"/>
                <a:cs typeface="Times New Roman" charset="0"/>
              </a:rPr>
              <a:t>SEMI-SEMPLIFICATA</a:t>
            </a: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dirty="0" smtClean="0">
                <a:latin typeface="Bookman Old Style" charset="0"/>
                <a:cs typeface="Times New Roman" charset="0"/>
              </a:rPr>
              <a:t>(limitata ai comuni del cratere)</a:t>
            </a:r>
            <a:r>
              <a:rPr lang="it-IT" b="1" dirty="0" smtClean="0">
                <a:latin typeface="Bookman Old Style" charset="0"/>
                <a:cs typeface="Times New Roman" charset="0"/>
              </a:rPr>
              <a:t> </a:t>
            </a:r>
            <a:endParaRPr lang="it-IT" b="1" dirty="0">
              <a:latin typeface="Bookman Old Style" charset="0"/>
              <a:cs typeface="Times New Roman" charset="0"/>
            </a:endParaRPr>
          </a:p>
          <a:p>
            <a:pPr algn="ctr">
              <a:lnSpc>
                <a:spcPct val="107000"/>
              </a:lnSpc>
              <a:buFont typeface="Arial" charset="0"/>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dirty="0">
                <a:latin typeface="Bookman Old Style" charset="0"/>
                <a:cs typeface="Times New Roman" charset="0"/>
              </a:rPr>
              <a:t>EX ART.12-BIS </a:t>
            </a:r>
            <a:r>
              <a:rPr lang="it-IT" dirty="0" smtClean="0">
                <a:latin typeface="Bookman Old Style" charset="0"/>
                <a:cs typeface="Times New Roman" charset="0"/>
              </a:rPr>
              <a:t>D.L.189</a:t>
            </a:r>
            <a:r>
              <a:rPr lang="it-IT" dirty="0">
                <a:latin typeface="Bookman Old Style" charset="0"/>
                <a:cs typeface="Times New Roman" charset="0"/>
              </a:rPr>
              <a:t>, COMMA </a:t>
            </a:r>
            <a:r>
              <a:rPr lang="it-IT" dirty="0" smtClean="0">
                <a:latin typeface="Bookman Old Style" charset="0"/>
                <a:cs typeface="Times New Roman" charset="0"/>
              </a:rPr>
              <a:t>1-BIS</a:t>
            </a:r>
            <a:endParaRPr lang="it-IT" dirty="0">
              <a:latin typeface="Bookman Old Style" charset="0"/>
              <a:cs typeface="Times New Roman" charset="0"/>
            </a:endParaRPr>
          </a:p>
        </p:txBody>
      </p:sp>
      <p:sp>
        <p:nvSpPr>
          <p:cNvPr id="13" name="Freccia in giù 4"/>
          <p:cNvSpPr/>
          <p:nvPr/>
        </p:nvSpPr>
        <p:spPr>
          <a:xfrm>
            <a:off x="7380288" y="2420938"/>
            <a:ext cx="215900" cy="719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1514" name="Segnaposto data 7"/>
          <p:cNvSpPr>
            <a:spLocks noGrp="1"/>
          </p:cNvSpPr>
          <p:nvPr>
            <p:ph type="dt" sz="quarter" idx="10"/>
          </p:nvPr>
        </p:nvSpPr>
        <p:spPr bwMode="auto">
          <a:xfrm>
            <a:off x="409575" y="5567065"/>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smtClean="0">
                <a:solidFill>
                  <a:srgbClr val="898989"/>
                </a:solidFill>
              </a:rPr>
              <a:t>RIETI, 8 GENNAIO 2020</a:t>
            </a:r>
            <a:endParaRPr lang="it-IT" sz="1200">
              <a:solidFill>
                <a:srgbClr val="898989"/>
              </a:solidFill>
            </a:endParaRPr>
          </a:p>
        </p:txBody>
      </p:sp>
      <p:sp>
        <p:nvSpPr>
          <p:cNvPr id="14"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ttangolo 1"/>
          <p:cNvSpPr>
            <a:spLocks noChangeArrowheads="1"/>
          </p:cNvSpPr>
          <p:nvPr/>
        </p:nvSpPr>
        <p:spPr bwMode="auto">
          <a:xfrm>
            <a:off x="1547813" y="620713"/>
            <a:ext cx="5184775" cy="384175"/>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Courier New" charset="0"/>
                <a:cs typeface="Times New Roman" charset="0"/>
              </a:rPr>
              <a:t>PROCEDURA SEMPLIFICATA</a:t>
            </a:r>
            <a:endParaRPr lang="it-IT" b="1"/>
          </a:p>
        </p:txBody>
      </p:sp>
      <p:sp>
        <p:nvSpPr>
          <p:cNvPr id="23554" name="Rettangolo 2"/>
          <p:cNvSpPr>
            <a:spLocks noChangeArrowheads="1"/>
          </p:cNvSpPr>
          <p:nvPr/>
        </p:nvSpPr>
        <p:spPr bwMode="auto">
          <a:xfrm>
            <a:off x="590550" y="1916113"/>
            <a:ext cx="7797800" cy="29874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PRESENTA IL PROGETTO CORREDATO DAI NECESSARI ALLEGATI E NE  CERTIFICA</a:t>
            </a:r>
          </a:p>
          <a:p>
            <a:pPr marL="742950" lvl="1" indent="-285750">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Bookman Old Style" charset="0"/>
                <a:cs typeface="Times New Roman" charset="0"/>
              </a:rPr>
              <a:t>la completezza</a:t>
            </a:r>
          </a:p>
          <a:p>
            <a:pPr marL="742950" lvl="1" indent="-285750">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Bookman Old Style" charset="0"/>
                <a:cs typeface="Times New Roman" charset="0"/>
              </a:rPr>
              <a:t>la regolarità amministrativa e tecnica </a:t>
            </a:r>
          </a:p>
          <a:p>
            <a:pPr marL="742950" lvl="1" indent="-285750">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Bookman Old Style" charset="0"/>
                <a:cs typeface="Times New Roman" charset="0"/>
              </a:rPr>
              <a:t>la conformità edilizia e urbanistica</a:t>
            </a:r>
          </a:p>
          <a:p>
            <a:pPr marL="742950" lvl="1" indent="-285750">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latin typeface="Bookman Old Style" charset="0"/>
              <a:cs typeface="Times New Roman" charset="0"/>
            </a:endParaRPr>
          </a:p>
          <a:p>
            <a:pPr marL="285750" indent="-285750">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DETERMINA IL CONTRIBUTO CONCEDIBILE</a:t>
            </a:r>
            <a:r>
              <a:rPr lang="it-IT" sz="1600" b="1" dirty="0" smtClean="0">
                <a:latin typeface="Bookman Old Style" charset="0"/>
                <a:cs typeface="Times New Roman" charset="0"/>
              </a:rPr>
              <a:t>:(</a:t>
            </a:r>
            <a:r>
              <a:rPr lang="it-IT" sz="1600" b="1" dirty="0">
                <a:latin typeface="Bookman Old Style" charset="0"/>
                <a:cs typeface="Times New Roman" charset="0"/>
              </a:rPr>
              <a:t>quale minor importo tra costo dell’intervento e costo convenzionale</a:t>
            </a:r>
            <a:r>
              <a:rPr lang="it-IT" sz="1600" b="1" dirty="0" smtClean="0">
                <a:latin typeface="Bookman Old Style" charset="0"/>
                <a:cs typeface="Times New Roman" charset="0"/>
              </a:rPr>
              <a:t>)</a:t>
            </a:r>
          </a:p>
          <a:p>
            <a:pPr marL="742950" lvl="1" indent="-285750">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742950" lvl="1" indent="-285750">
              <a:lnSpc>
                <a:spcPct val="107000"/>
              </a:lnSpc>
              <a:buFont typeface="Arial"/>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smtClean="0">
                <a:solidFill>
                  <a:srgbClr val="FF0000"/>
                </a:solidFill>
                <a:latin typeface="Bookman Old Style" charset="0"/>
                <a:cs typeface="Times New Roman" charset="0"/>
              </a:rPr>
              <a:t>RICHIEDE </a:t>
            </a:r>
            <a:r>
              <a:rPr lang="it-IT" sz="1600" b="1" dirty="0">
                <a:solidFill>
                  <a:srgbClr val="FF0000"/>
                </a:solidFill>
                <a:latin typeface="Bookman Old Style" charset="0"/>
                <a:cs typeface="Times New Roman" charset="0"/>
              </a:rPr>
              <a:t>(OVE OCCORRA) LA CONVOCAZIONE DELLA 	CONFERENZA REGIONALE</a:t>
            </a:r>
          </a:p>
        </p:txBody>
      </p:sp>
      <p:sp>
        <p:nvSpPr>
          <p:cNvPr id="23555" name="Rettangolo 3"/>
          <p:cNvSpPr>
            <a:spLocks noChangeArrowheads="1"/>
          </p:cNvSpPr>
          <p:nvPr/>
        </p:nvSpPr>
        <p:spPr bwMode="auto">
          <a:xfrm>
            <a:off x="590550" y="1304925"/>
            <a:ext cx="5133975" cy="422275"/>
          </a:xfrm>
          <a:prstGeom prst="rect">
            <a:avLst/>
          </a:prstGeom>
          <a:solidFill>
            <a:srgbClr val="92D05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2000" b="1">
                <a:latin typeface="Courier New" charset="0"/>
                <a:cs typeface="Times New Roman" charset="0"/>
              </a:rPr>
              <a:t>IL PROFESSIONISTA INCARICATO:</a:t>
            </a:r>
            <a:endParaRPr lang="it-IT" sz="2000" b="1"/>
          </a:p>
        </p:txBody>
      </p:sp>
      <p:pic>
        <p:nvPicPr>
          <p:cNvPr id="2355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0013"/>
            <a:ext cx="2841625"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57" name="Segnaposto data 5"/>
          <p:cNvSpPr>
            <a:spLocks noGrp="1"/>
          </p:cNvSpPr>
          <p:nvPr>
            <p:ph type="dt" sz="quarter" idx="10"/>
          </p:nvPr>
        </p:nvSpPr>
        <p:spPr bwMode="auto">
          <a:xfrm>
            <a:off x="481012" y="563226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9"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ttangolo 1"/>
          <p:cNvSpPr>
            <a:spLocks noChangeArrowheads="1"/>
          </p:cNvSpPr>
          <p:nvPr/>
        </p:nvSpPr>
        <p:spPr bwMode="auto">
          <a:xfrm>
            <a:off x="1547813" y="550863"/>
            <a:ext cx="5184775" cy="384175"/>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Courier New" charset="0"/>
                <a:cs typeface="Times New Roman" charset="0"/>
              </a:rPr>
              <a:t>PROCEDURA SEMPLIFICATA</a:t>
            </a:r>
            <a:endParaRPr lang="it-IT" b="1"/>
          </a:p>
        </p:txBody>
      </p:sp>
      <p:sp>
        <p:nvSpPr>
          <p:cNvPr id="25602" name="Rettangolo 2"/>
          <p:cNvSpPr>
            <a:spLocks noChangeArrowheads="1"/>
          </p:cNvSpPr>
          <p:nvPr/>
        </p:nvSpPr>
        <p:spPr bwMode="auto">
          <a:xfrm>
            <a:off x="611188" y="1004888"/>
            <a:ext cx="3333750" cy="388937"/>
          </a:xfrm>
          <a:prstGeom prst="rect">
            <a:avLst/>
          </a:prstGeom>
          <a:solidFill>
            <a:srgbClr val="92D050"/>
          </a:solidFill>
          <a:ln w="9525">
            <a:solidFill>
              <a:srgbClr val="C00000"/>
            </a:solidFill>
            <a:miter lim="800000"/>
            <a:headEnd/>
            <a:tailEnd/>
          </a:ln>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Courier New" charset="0"/>
                <a:cs typeface="Times New Roman" charset="0"/>
              </a:rPr>
              <a:t>L’UFFICIO SPECIALE:</a:t>
            </a:r>
            <a:endParaRPr lang="it-IT" b="1"/>
          </a:p>
        </p:txBody>
      </p:sp>
      <p:sp>
        <p:nvSpPr>
          <p:cNvPr id="25603" name="Rettangolo 3"/>
          <p:cNvSpPr>
            <a:spLocks noChangeArrowheads="1"/>
          </p:cNvSpPr>
          <p:nvPr/>
        </p:nvSpPr>
        <p:spPr bwMode="auto">
          <a:xfrm>
            <a:off x="436563" y="1930400"/>
            <a:ext cx="7993062" cy="4256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VERIFICA LA LEGITTIMAZIONE DEL SOGGETTO RICHIEDENTE</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CONVOCA (</a:t>
            </a:r>
            <a:r>
              <a:rPr lang="it-IT" sz="1600" b="1" dirty="0">
                <a:solidFill>
                  <a:srgbClr val="0000FF"/>
                </a:solidFill>
                <a:latin typeface="Bookman Old Style" charset="0"/>
                <a:cs typeface="Times New Roman" charset="0"/>
              </a:rPr>
              <a:t>OVE OCCORRA</a:t>
            </a:r>
            <a:r>
              <a:rPr lang="it-IT" sz="1600" b="1" dirty="0">
                <a:solidFill>
                  <a:srgbClr val="FF0000"/>
                </a:solidFill>
                <a:latin typeface="Bookman Old Style" charset="0"/>
                <a:cs typeface="Times New Roman" charset="0"/>
              </a:rPr>
              <a:t>) LA CONFERENZA REGIONALE</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00FF"/>
                </a:solidFill>
                <a:latin typeface="Bookman Old Style" charset="0"/>
                <a:cs typeface="Times New Roman" charset="0"/>
              </a:rPr>
              <a:t>VALUTA </a:t>
            </a:r>
            <a:r>
              <a:rPr lang="it-IT" sz="1600" b="1" dirty="0" smtClean="0">
                <a:solidFill>
                  <a:srgbClr val="0000FF"/>
                </a:solidFill>
                <a:latin typeface="Bookman Old Style" charset="0"/>
                <a:cs typeface="Times New Roman" charset="0"/>
              </a:rPr>
              <a:t>L</a:t>
            </a:r>
            <a:r>
              <a:rPr lang="ja-JP" altLang="it-IT" sz="1600" b="1" dirty="0" smtClean="0">
                <a:solidFill>
                  <a:srgbClr val="0000FF"/>
                </a:solidFill>
                <a:latin typeface="Bookman Old Style" charset="0"/>
                <a:cs typeface="Times New Roman" charset="0"/>
              </a:rPr>
              <a:t>’</a:t>
            </a:r>
            <a:r>
              <a:rPr lang="it-IT" altLang="ja-JP" sz="1600" b="1" dirty="0" smtClean="0">
                <a:solidFill>
                  <a:srgbClr val="0000FF"/>
                </a:solidFill>
                <a:latin typeface="Bookman Old Style" charset="0"/>
                <a:cs typeface="Times New Roman" charset="0"/>
              </a:rPr>
              <a:t>AMMISSIBILITA</a:t>
            </a:r>
            <a:r>
              <a:rPr lang="ja-JP" altLang="it-IT" sz="1600" b="1" dirty="0" smtClean="0">
                <a:solidFill>
                  <a:srgbClr val="0000FF"/>
                </a:solidFill>
                <a:latin typeface="Bookman Old Style" charset="0"/>
                <a:cs typeface="Times New Roman" charset="0"/>
              </a:rPr>
              <a:t>‘</a:t>
            </a:r>
            <a:r>
              <a:rPr lang="it-IT" altLang="ja-JP" sz="1600" b="1" dirty="0" smtClean="0">
                <a:solidFill>
                  <a:srgbClr val="0000FF"/>
                </a:solidFill>
                <a:latin typeface="Bookman Old Style" charset="0"/>
                <a:cs typeface="Times New Roman" charset="0"/>
              </a:rPr>
              <a:t> </a:t>
            </a:r>
            <a:r>
              <a:rPr lang="it-IT" altLang="ja-JP" sz="1600" b="1" dirty="0">
                <a:solidFill>
                  <a:srgbClr val="0000FF"/>
                </a:solidFill>
                <a:latin typeface="Bookman Old Style" charset="0"/>
                <a:cs typeface="Times New Roman" charset="0"/>
              </a:rPr>
              <a:t>DEGLI INTERVENTI DA REALIZZARE IN SANATORIA PER SOTTOPORLI ALLA CONFERENZA REGIONALE</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ADOTTA IL PROVVEDIMENTO DI CONCESSIONE DEL CONTRIBUTO</a:t>
            </a:r>
          </a:p>
          <a:p>
            <a:pPr marL="285750" indent="-285750"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VERIFICA, PRIMA DI CONCEDERE IL CONTRIBUTO,  A CAMPIONE, MENSILMENTE, IL 20% DELLE DOMANDE PRESENTATE </a:t>
            </a:r>
          </a:p>
          <a:p>
            <a:pPr marL="285750" indent="-285750"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2060"/>
                </a:solidFill>
                <a:latin typeface="Courier New" charset="0"/>
                <a:cs typeface="Times New Roman" charset="0"/>
              </a:rPr>
              <a:t>	</a:t>
            </a:r>
            <a:endParaRPr lang="it-IT" sz="1600" b="1" dirty="0">
              <a:solidFill>
                <a:srgbClr val="FF0000"/>
              </a:solidFill>
              <a:latin typeface="Courier New" charset="0"/>
              <a:cs typeface="Times New Roman" charset="0"/>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Courier New" charset="0"/>
              <a:cs typeface="Times New Roman" charset="0"/>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i="1" dirty="0"/>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i="1" dirty="0">
              <a:solidFill>
                <a:srgbClr val="FF0000"/>
              </a:solidFill>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endParaRPr>
          </a:p>
        </p:txBody>
      </p:sp>
      <p:pic>
        <p:nvPicPr>
          <p:cNvPr id="25604"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66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605" name="Segnaposto data 5"/>
          <p:cNvSpPr>
            <a:spLocks noGrp="1"/>
          </p:cNvSpPr>
          <p:nvPr>
            <p:ph type="dt" sz="quarter" idx="10"/>
          </p:nvPr>
        </p:nvSpPr>
        <p:spPr bwMode="auto">
          <a:xfrm>
            <a:off x="398341"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9"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ttangolo 1"/>
          <p:cNvSpPr>
            <a:spLocks noChangeArrowheads="1"/>
          </p:cNvSpPr>
          <p:nvPr/>
        </p:nvSpPr>
        <p:spPr bwMode="auto">
          <a:xfrm>
            <a:off x="1547813" y="620713"/>
            <a:ext cx="5184775" cy="384175"/>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Courier New" charset="0"/>
                <a:cs typeface="Times New Roman" charset="0"/>
              </a:rPr>
              <a:t>PROCEDURA SEMI-SEMPLIFICATA</a:t>
            </a:r>
            <a:endParaRPr lang="it-IT" b="1"/>
          </a:p>
        </p:txBody>
      </p:sp>
      <p:sp>
        <p:nvSpPr>
          <p:cNvPr id="24578" name="Rettangolo 2"/>
          <p:cNvSpPr>
            <a:spLocks noChangeArrowheads="1"/>
          </p:cNvSpPr>
          <p:nvPr/>
        </p:nvSpPr>
        <p:spPr bwMode="auto">
          <a:xfrm>
            <a:off x="590550" y="1916113"/>
            <a:ext cx="7797800" cy="37809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PRESENTA IL PROGETTO CORREDATO DAI NECESSARI ALLEGATI E NE  CERTIFICA:</a:t>
            </a:r>
          </a:p>
          <a:p>
            <a:pPr marL="800100" lvl="1" indent="-34290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Bookman Old Style" charset="0"/>
                <a:cs typeface="Times New Roman" charset="0"/>
              </a:rPr>
              <a:t>la completezza</a:t>
            </a:r>
          </a:p>
          <a:p>
            <a:pPr marL="800100" lvl="1" indent="-34290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Bookman Old Style" charset="0"/>
                <a:cs typeface="Times New Roman" charset="0"/>
              </a:rPr>
              <a:t>la regolarità amministrativa e tecnica </a:t>
            </a:r>
          </a:p>
          <a:p>
            <a:pPr marL="800100" lvl="1" indent="-34290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00FF"/>
                </a:solidFill>
                <a:latin typeface="Bookman Old Style" charset="0"/>
                <a:cs typeface="Times New Roman" charset="0"/>
              </a:rPr>
              <a:t>la SOLA </a:t>
            </a:r>
            <a:r>
              <a:rPr lang="it-IT" sz="1600" b="1" dirty="0">
                <a:latin typeface="Bookman Old Style" charset="0"/>
                <a:cs typeface="Times New Roman" charset="0"/>
              </a:rPr>
              <a:t>conformità </a:t>
            </a:r>
            <a:r>
              <a:rPr lang="it-IT" sz="1600" b="1" dirty="0" smtClean="0">
                <a:latin typeface="Bookman Old Style" charset="0"/>
                <a:cs typeface="Times New Roman" charset="0"/>
              </a:rPr>
              <a:t>dell’intervento proposto all’edificio preesistente al sisma</a:t>
            </a:r>
            <a:endParaRPr lang="it-IT" sz="1600" b="1" dirty="0">
              <a:latin typeface="Bookman Old Style" charset="0"/>
              <a:cs typeface="Times New Roman" charset="0"/>
            </a:endParaRPr>
          </a:p>
          <a:p>
            <a:pPr marL="800100" lvl="1" indent="-34290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 DETERMINA IL CONTRIBUTO CONCEDIBILE:</a:t>
            </a:r>
          </a:p>
          <a:p>
            <a:pPr marL="800100" lvl="1" indent="-34290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a:t>
            </a:r>
            <a:r>
              <a:rPr lang="it-IT" sz="1600" b="1" dirty="0">
                <a:latin typeface="Bookman Old Style" charset="0"/>
                <a:cs typeface="Times New Roman" charset="0"/>
              </a:rPr>
              <a:t>quale minor importo tra costo dell’intervento e costo convenzionale</a:t>
            </a:r>
            <a:r>
              <a:rPr lang="it-IT" sz="1600" b="1" dirty="0" smtClean="0">
                <a:solidFill>
                  <a:srgbClr val="FF0000"/>
                </a:solidFill>
                <a:latin typeface="Bookman Old Style" charset="0"/>
                <a:cs typeface="Times New Roman" charset="0"/>
              </a:rPr>
              <a:t>)</a:t>
            </a: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RICHIEDE LA CONVOCAZIONE DELLA CONFERENZA REGIONALE </a:t>
            </a:r>
            <a:r>
              <a:rPr lang="it-IT" sz="1600" b="1" dirty="0">
                <a:solidFill>
                  <a:srgbClr val="00B0F0"/>
                </a:solidFill>
                <a:latin typeface="Bookman Old Style" charset="0"/>
                <a:cs typeface="Times New Roman" charset="0"/>
              </a:rPr>
              <a:t>CHE ACCERTA LA CONFORMITA</a:t>
            </a:r>
            <a:r>
              <a:rPr lang="ja-JP" altLang="it-IT" sz="1600" b="1" dirty="0">
                <a:solidFill>
                  <a:srgbClr val="00B0F0"/>
                </a:solidFill>
                <a:latin typeface="Bookman Old Style" charset="0"/>
                <a:cs typeface="Times New Roman" charset="0"/>
              </a:rPr>
              <a:t>’</a:t>
            </a:r>
            <a:r>
              <a:rPr lang="it-IT" altLang="ja-JP" sz="1600" b="1" dirty="0">
                <a:solidFill>
                  <a:srgbClr val="00B0F0"/>
                </a:solidFill>
                <a:latin typeface="Bookman Old Style" charset="0"/>
                <a:cs typeface="Times New Roman" charset="0"/>
              </a:rPr>
              <a:t> URBANISTICA DELL</a:t>
            </a:r>
            <a:r>
              <a:rPr lang="ja-JP" altLang="it-IT" sz="1600" b="1" dirty="0">
                <a:solidFill>
                  <a:srgbClr val="00B0F0"/>
                </a:solidFill>
                <a:latin typeface="Bookman Old Style" charset="0"/>
                <a:cs typeface="Times New Roman" charset="0"/>
              </a:rPr>
              <a:t>’</a:t>
            </a:r>
            <a:r>
              <a:rPr lang="it-IT" altLang="ja-JP" sz="1600" b="1" dirty="0">
                <a:solidFill>
                  <a:srgbClr val="00B0F0"/>
                </a:solidFill>
                <a:latin typeface="Bookman Old Style" charset="0"/>
                <a:cs typeface="Times New Roman" charset="0"/>
              </a:rPr>
              <a:t>INTERVENTO ALLA NORMATIVA VIGENTE O AL PIANO DI RICOSTRUZIONE OVE ADOTTATO</a:t>
            </a:r>
            <a:endParaRPr lang="it-IT" sz="1600" b="1" dirty="0">
              <a:solidFill>
                <a:srgbClr val="00B0F0"/>
              </a:solidFill>
              <a:latin typeface="Bookman Old Style" charset="0"/>
              <a:cs typeface="Times New Roman" charset="0"/>
            </a:endParaRPr>
          </a:p>
        </p:txBody>
      </p:sp>
      <p:sp>
        <p:nvSpPr>
          <p:cNvPr id="24579" name="Rettangolo 3"/>
          <p:cNvSpPr>
            <a:spLocks noChangeArrowheads="1"/>
          </p:cNvSpPr>
          <p:nvPr/>
        </p:nvSpPr>
        <p:spPr bwMode="auto">
          <a:xfrm>
            <a:off x="590550" y="1117600"/>
            <a:ext cx="6213698" cy="681879"/>
          </a:xfrm>
          <a:prstGeom prst="rect">
            <a:avLst/>
          </a:prstGeom>
          <a:solidFill>
            <a:srgbClr val="92D05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u="sng" dirty="0">
                <a:latin typeface="Courier New" charset="0"/>
                <a:cs typeface="Times New Roman" charset="0"/>
              </a:rPr>
              <a:t>OVVERO, IN </a:t>
            </a:r>
            <a:r>
              <a:rPr lang="it-IT" b="1" u="sng" dirty="0" smtClean="0">
                <a:latin typeface="Courier New" charset="0"/>
                <a:cs typeface="Times New Roman" charset="0"/>
              </a:rPr>
              <a:t>ALTERNATIVA, PER I SOLI COMUNI DEL CRATERE,  </a:t>
            </a:r>
            <a:r>
              <a:rPr lang="it-IT" b="1" dirty="0">
                <a:latin typeface="Courier New" charset="0"/>
                <a:cs typeface="Times New Roman" charset="0"/>
              </a:rPr>
              <a:t>IL PROFESSIONISTA INCARICATO:</a:t>
            </a:r>
            <a:endParaRPr lang="it-IT" b="1" dirty="0"/>
          </a:p>
        </p:txBody>
      </p:sp>
      <p:pic>
        <p:nvPicPr>
          <p:cNvPr id="24580" name="Immagin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7000" y="100013"/>
            <a:ext cx="2841625"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4581" name="Segnaposto data 5"/>
          <p:cNvSpPr>
            <a:spLocks noGrp="1"/>
          </p:cNvSpPr>
          <p:nvPr>
            <p:ph type="dt" sz="quarter" idx="10"/>
          </p:nvPr>
        </p:nvSpPr>
        <p:spPr bwMode="auto">
          <a:xfrm>
            <a:off x="481012" y="569702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9" name="Segnaposto data 1"/>
          <p:cNvSpPr txBox="1">
            <a:spLocks/>
          </p:cNvSpPr>
          <p:nvPr/>
        </p:nvSpPr>
        <p:spPr bwMode="auto">
          <a:xfrm>
            <a:off x="7092280" y="5595364"/>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ttangolo 1"/>
          <p:cNvSpPr>
            <a:spLocks noChangeArrowheads="1"/>
          </p:cNvSpPr>
          <p:nvPr/>
        </p:nvSpPr>
        <p:spPr bwMode="auto">
          <a:xfrm>
            <a:off x="1547813" y="550863"/>
            <a:ext cx="5184775" cy="384175"/>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dirty="0">
                <a:latin typeface="Courier New" charset="0"/>
                <a:cs typeface="Times New Roman" charset="0"/>
              </a:rPr>
              <a:t>PROCEDURA </a:t>
            </a:r>
            <a:r>
              <a:rPr lang="it-IT" b="1" dirty="0" smtClean="0">
                <a:latin typeface="Courier New" charset="0"/>
                <a:cs typeface="Times New Roman" charset="0"/>
              </a:rPr>
              <a:t>SEMI - SEMPLIFICATA</a:t>
            </a:r>
            <a:endParaRPr lang="it-IT" b="1" dirty="0"/>
          </a:p>
        </p:txBody>
      </p:sp>
      <p:sp>
        <p:nvSpPr>
          <p:cNvPr id="25602" name="Rettangolo 2"/>
          <p:cNvSpPr>
            <a:spLocks noChangeArrowheads="1"/>
          </p:cNvSpPr>
          <p:nvPr/>
        </p:nvSpPr>
        <p:spPr bwMode="auto">
          <a:xfrm>
            <a:off x="611188" y="1004888"/>
            <a:ext cx="3333750" cy="388937"/>
          </a:xfrm>
          <a:prstGeom prst="rect">
            <a:avLst/>
          </a:prstGeom>
          <a:solidFill>
            <a:srgbClr val="92D050"/>
          </a:solidFill>
          <a:ln w="9525">
            <a:solidFill>
              <a:srgbClr val="C00000"/>
            </a:solidFill>
            <a:miter lim="800000"/>
            <a:headEnd/>
            <a:tailEnd/>
          </a:ln>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a:latin typeface="Courier New" charset="0"/>
                <a:cs typeface="Times New Roman" charset="0"/>
              </a:rPr>
              <a:t>L’UFFICIO SPECIALE:</a:t>
            </a:r>
            <a:endParaRPr lang="it-IT" b="1"/>
          </a:p>
        </p:txBody>
      </p:sp>
      <p:sp>
        <p:nvSpPr>
          <p:cNvPr id="25603" name="Rettangolo 3"/>
          <p:cNvSpPr>
            <a:spLocks noChangeArrowheads="1"/>
          </p:cNvSpPr>
          <p:nvPr/>
        </p:nvSpPr>
        <p:spPr bwMode="auto">
          <a:xfrm>
            <a:off x="395536" y="1590869"/>
            <a:ext cx="7993062" cy="47828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VERIFICA LA LEGITTIMAZIONE DEL SOGGETTO RICHIEDENTE</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CONVOCA </a:t>
            </a:r>
            <a:r>
              <a:rPr lang="it-IT" sz="1600" b="1" dirty="0" smtClean="0">
                <a:solidFill>
                  <a:srgbClr val="FF0000"/>
                </a:solidFill>
                <a:latin typeface="Bookman Old Style" charset="0"/>
                <a:cs typeface="Times New Roman" charset="0"/>
              </a:rPr>
              <a:t>(</a:t>
            </a:r>
            <a:r>
              <a:rPr lang="it-IT" sz="1600" b="1" u="sng" dirty="0" smtClean="0">
                <a:solidFill>
                  <a:srgbClr val="0000FF"/>
                </a:solidFill>
                <a:latin typeface="Bookman Old Style" charset="0"/>
                <a:cs typeface="Times New Roman" charset="0"/>
              </a:rPr>
              <a:t>SEMPRE ?</a:t>
            </a:r>
            <a:r>
              <a:rPr lang="it-IT" sz="1600" b="1" dirty="0" smtClean="0">
                <a:solidFill>
                  <a:srgbClr val="FF0000"/>
                </a:solidFill>
                <a:latin typeface="Bookman Old Style" charset="0"/>
                <a:cs typeface="Times New Roman" charset="0"/>
              </a:rPr>
              <a:t>) </a:t>
            </a:r>
            <a:r>
              <a:rPr lang="it-IT" sz="1600" b="1" dirty="0">
                <a:solidFill>
                  <a:srgbClr val="FF0000"/>
                </a:solidFill>
                <a:latin typeface="Bookman Old Style" charset="0"/>
                <a:cs typeface="Times New Roman" charset="0"/>
              </a:rPr>
              <a:t>LA CONFERENZA </a:t>
            </a:r>
            <a:r>
              <a:rPr lang="it-IT" sz="1600" b="1" dirty="0" smtClean="0">
                <a:solidFill>
                  <a:srgbClr val="FF0000"/>
                </a:solidFill>
                <a:latin typeface="Bookman Old Style" charset="0"/>
                <a:cs typeface="Times New Roman" charset="0"/>
              </a:rPr>
              <a:t>REGIONALE </a:t>
            </a:r>
            <a:r>
              <a:rPr lang="it-IT" sz="1600" b="1" dirty="0" smtClean="0">
                <a:solidFill>
                  <a:srgbClr val="0000FF"/>
                </a:solidFill>
                <a:latin typeface="Bookman Old Style" charset="0"/>
                <a:cs typeface="Times New Roman" charset="0"/>
              </a:rPr>
              <a:t>PER ACQUISIRE I PARERI IN ORDINE ALLA CONFORMITA’ URBANISTISCA DELL’INTERVENTO</a:t>
            </a:r>
            <a:endParaRPr lang="it-IT" sz="1600" b="1" dirty="0">
              <a:solidFill>
                <a:srgbClr val="0000FF"/>
              </a:solidFill>
              <a:latin typeface="Bookman Old Style" charset="0"/>
              <a:cs typeface="Times New Roman" charset="0"/>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00FF"/>
                </a:solidFill>
                <a:latin typeface="Bookman Old Style" charset="0"/>
                <a:cs typeface="Times New Roman" charset="0"/>
              </a:rPr>
              <a:t>VALUTA </a:t>
            </a:r>
            <a:r>
              <a:rPr lang="it-IT" sz="1600" b="1" dirty="0" smtClean="0">
                <a:solidFill>
                  <a:srgbClr val="0000FF"/>
                </a:solidFill>
                <a:latin typeface="Bookman Old Style" charset="0"/>
                <a:cs typeface="Times New Roman" charset="0"/>
              </a:rPr>
              <a:t>L</a:t>
            </a:r>
            <a:r>
              <a:rPr lang="ja-JP" altLang="it-IT" sz="1600" b="1" dirty="0" smtClean="0">
                <a:solidFill>
                  <a:srgbClr val="0000FF"/>
                </a:solidFill>
                <a:latin typeface="Bookman Old Style" charset="0"/>
                <a:cs typeface="Times New Roman" charset="0"/>
              </a:rPr>
              <a:t>’</a:t>
            </a:r>
            <a:r>
              <a:rPr lang="it-IT" altLang="ja-JP" sz="1600" b="1" dirty="0" smtClean="0">
                <a:solidFill>
                  <a:srgbClr val="0000FF"/>
                </a:solidFill>
                <a:latin typeface="Bookman Old Style" charset="0"/>
                <a:cs typeface="Times New Roman" charset="0"/>
              </a:rPr>
              <a:t>AMMISSIBILITA</a:t>
            </a:r>
            <a:r>
              <a:rPr lang="ja-JP" altLang="it-IT" sz="1600" b="1" dirty="0" smtClean="0">
                <a:solidFill>
                  <a:srgbClr val="0000FF"/>
                </a:solidFill>
                <a:latin typeface="Bookman Old Style" charset="0"/>
                <a:cs typeface="Times New Roman" charset="0"/>
              </a:rPr>
              <a:t>‘</a:t>
            </a:r>
            <a:r>
              <a:rPr lang="it-IT" altLang="ja-JP" sz="1600" b="1" dirty="0" smtClean="0">
                <a:solidFill>
                  <a:srgbClr val="0000FF"/>
                </a:solidFill>
                <a:latin typeface="Bookman Old Style" charset="0"/>
                <a:cs typeface="Times New Roman" charset="0"/>
              </a:rPr>
              <a:t> </a:t>
            </a:r>
            <a:r>
              <a:rPr lang="it-IT" altLang="ja-JP" sz="1600" b="1" dirty="0">
                <a:solidFill>
                  <a:srgbClr val="0000FF"/>
                </a:solidFill>
                <a:latin typeface="Bookman Old Style" charset="0"/>
                <a:cs typeface="Times New Roman" charset="0"/>
              </a:rPr>
              <a:t>DEGLI INTERVENTI DA REALIZZARE IN SANATORIA PER SOTTOPORLI ALLA CONFERENZA REGIONALE</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ADOTTA IL PROVVEDIMENTO DI CONCESSIONE DEL CONTRIBUTO</a:t>
            </a:r>
          </a:p>
          <a:p>
            <a:pPr marL="285750" indent="-285750"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VERIFICA, PRIMA DI CONCEDERE IL CONTRIBUTO,  A CAMPIONE, MENSILMENTE, IL 20% DELLE DOMANDE PRESENTATE </a:t>
            </a:r>
          </a:p>
          <a:p>
            <a:pPr marL="285750" indent="-285750"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2060"/>
                </a:solidFill>
                <a:latin typeface="Courier New" charset="0"/>
                <a:cs typeface="Times New Roman" charset="0"/>
              </a:rPr>
              <a:t>	</a:t>
            </a:r>
            <a:endParaRPr lang="it-IT" sz="1600" b="1" dirty="0">
              <a:solidFill>
                <a:srgbClr val="FF0000"/>
              </a:solidFill>
              <a:latin typeface="Courier New" charset="0"/>
              <a:cs typeface="Times New Roman" charset="0"/>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Courier New" charset="0"/>
              <a:cs typeface="Times New Roman" charset="0"/>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i="1" dirty="0"/>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i="1" dirty="0">
              <a:solidFill>
                <a:srgbClr val="FF0000"/>
              </a:solidFill>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endParaRPr>
          </a:p>
        </p:txBody>
      </p:sp>
      <p:pic>
        <p:nvPicPr>
          <p:cNvPr id="25604"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66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605" name="Segnaposto data 5"/>
          <p:cNvSpPr>
            <a:spLocks noGrp="1"/>
          </p:cNvSpPr>
          <p:nvPr>
            <p:ph type="dt" sz="quarter" idx="10"/>
          </p:nvPr>
        </p:nvSpPr>
        <p:spPr bwMode="auto">
          <a:xfrm>
            <a:off x="397088" y="5589240"/>
            <a:ext cx="2089638"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432183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980728"/>
            <a:ext cx="8229600" cy="4525963"/>
          </a:xfrm>
        </p:spPr>
        <p:txBody>
          <a:bodyPr/>
          <a:lstStyle/>
          <a:p>
            <a:r>
              <a:rPr lang="it-IT" sz="1600" u="sng" dirty="0" smtClean="0"/>
              <a:t>MODIFICHE IMMEDIATAMENTE </a:t>
            </a:r>
            <a:r>
              <a:rPr lang="it-IT" sz="1600" u="sng" dirty="0" smtClean="0"/>
              <a:t>OPERATIVE</a:t>
            </a:r>
            <a:endParaRPr lang="it-IT" sz="1600" dirty="0" smtClean="0"/>
          </a:p>
          <a:p>
            <a:pPr marL="0" indent="0">
              <a:buNone/>
            </a:pPr>
            <a:r>
              <a:rPr lang="it-IT" sz="1600" dirty="0"/>
              <a:t>	</a:t>
            </a:r>
            <a:r>
              <a:rPr lang="it-IT" sz="1600" dirty="0" smtClean="0"/>
              <a:t>- limiti alle varianti per i danni lievi</a:t>
            </a:r>
          </a:p>
          <a:p>
            <a:pPr marL="0" indent="0">
              <a:buNone/>
            </a:pPr>
            <a:r>
              <a:rPr lang="it-IT" sz="1600" dirty="0"/>
              <a:t>	</a:t>
            </a:r>
            <a:r>
              <a:rPr lang="it-IT" sz="1600" dirty="0" smtClean="0"/>
              <a:t>- disciplina delle priorità da attribuire alle istanze pervenute</a:t>
            </a:r>
          </a:p>
          <a:p>
            <a:pPr marL="0" indent="0">
              <a:buNone/>
            </a:pPr>
            <a:r>
              <a:rPr lang="it-IT" sz="1600" dirty="0"/>
              <a:t>	</a:t>
            </a:r>
            <a:r>
              <a:rPr lang="it-IT" sz="1600" dirty="0" smtClean="0"/>
              <a:t>- disciplina clausole subappalto nei contratti tra privati </a:t>
            </a:r>
          </a:p>
          <a:p>
            <a:pPr marL="0" indent="0">
              <a:buNone/>
            </a:pPr>
            <a:r>
              <a:rPr lang="it-IT" sz="1600" dirty="0"/>
              <a:t>	</a:t>
            </a:r>
            <a:r>
              <a:rPr lang="it-IT" sz="1600" dirty="0" smtClean="0"/>
              <a:t>- obbligo a partecipare alla conferenza permanente </a:t>
            </a:r>
          </a:p>
          <a:p>
            <a:pPr marL="0" indent="0">
              <a:buNone/>
            </a:pPr>
            <a:endParaRPr lang="it-IT" sz="1600" dirty="0" smtClean="0"/>
          </a:p>
          <a:p>
            <a:r>
              <a:rPr lang="it-IT" sz="1600" u="sng" dirty="0" smtClean="0"/>
              <a:t>MODIFICHE SUBORDINATE A UN’ORDINANZA DEL COMMISSARIO STRAORDINARIO</a:t>
            </a:r>
            <a:endParaRPr lang="it-IT" sz="1600" u="sng" dirty="0"/>
          </a:p>
          <a:p>
            <a:pPr marL="0" indent="0">
              <a:buNone/>
            </a:pPr>
            <a:r>
              <a:rPr lang="it-IT" sz="1600" dirty="0" smtClean="0"/>
              <a:t>	- </a:t>
            </a:r>
            <a:r>
              <a:rPr lang="it-IT" sz="1600" dirty="0" smtClean="0"/>
              <a:t>presentazione </a:t>
            </a:r>
            <a:r>
              <a:rPr lang="it-IT" sz="1600" dirty="0"/>
              <a:t>dell’istanza anche da un solo soggetto legittimato</a:t>
            </a:r>
            <a:endParaRPr lang="it-IT" sz="1600" dirty="0" smtClean="0"/>
          </a:p>
          <a:p>
            <a:pPr marL="0" indent="0">
              <a:buNone/>
            </a:pPr>
            <a:r>
              <a:rPr lang="it-IT" sz="1600" dirty="0"/>
              <a:t>	</a:t>
            </a:r>
            <a:r>
              <a:rPr lang="it-IT" sz="1600" dirty="0" smtClean="0"/>
              <a:t>- </a:t>
            </a:r>
            <a:r>
              <a:rPr lang="it-IT" sz="1600" dirty="0" smtClean="0"/>
              <a:t>ulteriori </a:t>
            </a:r>
            <a:r>
              <a:rPr lang="it-IT" sz="1600" dirty="0" smtClean="0"/>
              <a:t>maggiorazioni del costo convenzionale</a:t>
            </a:r>
          </a:p>
          <a:p>
            <a:pPr marL="0" indent="0">
              <a:buNone/>
            </a:pPr>
            <a:r>
              <a:rPr lang="it-IT" sz="1600" dirty="0"/>
              <a:t>	</a:t>
            </a:r>
            <a:r>
              <a:rPr lang="it-IT" sz="1600" dirty="0" smtClean="0"/>
              <a:t>- differimento termine danni lievi </a:t>
            </a:r>
          </a:p>
          <a:p>
            <a:pPr marL="0" indent="0">
              <a:buNone/>
            </a:pPr>
            <a:r>
              <a:rPr lang="it-IT" sz="1600" dirty="0"/>
              <a:t>	</a:t>
            </a:r>
            <a:r>
              <a:rPr lang="it-IT" sz="1600" dirty="0" smtClean="0"/>
              <a:t>- introduzione iter istruttorio semplificato per le istanze di contributo</a:t>
            </a:r>
          </a:p>
          <a:p>
            <a:pPr marL="0" indent="0">
              <a:buNone/>
            </a:pPr>
            <a:r>
              <a:rPr lang="it-IT" sz="1600" dirty="0"/>
              <a:t>	</a:t>
            </a:r>
            <a:r>
              <a:rPr lang="it-IT" sz="1600" dirty="0" smtClean="0"/>
              <a:t>- regolarizzazione domande già presentate </a:t>
            </a:r>
            <a:r>
              <a:rPr lang="it-IT" sz="1600" dirty="0"/>
              <a:t>( non sono modifiche al </a:t>
            </a:r>
            <a:r>
              <a:rPr lang="it-IT" sz="1600" dirty="0" err="1"/>
              <a:t>d.l.</a:t>
            </a:r>
            <a:r>
              <a:rPr lang="it-IT" sz="1600" dirty="0"/>
              <a:t> 189/2016</a:t>
            </a:r>
            <a:r>
              <a:rPr lang="it-IT" sz="1600" dirty="0" smtClean="0"/>
              <a:t>)</a:t>
            </a:r>
          </a:p>
          <a:p>
            <a:pPr marL="0" indent="0">
              <a:buNone/>
            </a:pPr>
            <a:r>
              <a:rPr lang="it-IT" sz="1600" dirty="0"/>
              <a:t>	</a:t>
            </a:r>
            <a:r>
              <a:rPr lang="it-IT" sz="1600" dirty="0" smtClean="0"/>
              <a:t>- adozione dei programmi per la ricostruzione ( non sono modifiche al </a:t>
            </a:r>
            <a:r>
              <a:rPr lang="it-IT" sz="1600" dirty="0" err="1" smtClean="0"/>
              <a:t>d.l.</a:t>
            </a:r>
            <a:r>
              <a:rPr lang="it-IT" sz="1600" dirty="0" smtClean="0"/>
              <a:t> 189/2016)</a:t>
            </a:r>
          </a:p>
          <a:p>
            <a:pPr marL="0" indent="0">
              <a:buNone/>
            </a:pPr>
            <a:r>
              <a:rPr lang="it-IT" sz="1600" dirty="0"/>
              <a:t>	</a:t>
            </a:r>
            <a:r>
              <a:rPr lang="it-IT" sz="1600" dirty="0" smtClean="0"/>
              <a:t>- disciplina anticipazione a professionisti</a:t>
            </a:r>
            <a:endParaRPr lang="it-IT" sz="1600" dirty="0"/>
          </a:p>
        </p:txBody>
      </p:sp>
      <p:sp>
        <p:nvSpPr>
          <p:cNvPr id="4" name="Segnaposto data 3"/>
          <p:cNvSpPr>
            <a:spLocks noGrp="1"/>
          </p:cNvSpPr>
          <p:nvPr>
            <p:ph type="dt" sz="half" idx="10"/>
          </p:nvPr>
        </p:nvSpPr>
        <p:spPr>
          <a:xfrm>
            <a:off x="179512" y="5570603"/>
            <a:ext cx="2133600" cy="365125"/>
          </a:xfrm>
        </p:spPr>
        <p:txBody>
          <a:bodyPr/>
          <a:lstStyle/>
          <a:p>
            <a:pPr>
              <a:defRPr/>
            </a:pPr>
            <a:r>
              <a:rPr lang="it-IT" dirty="0" smtClean="0"/>
              <a:t>RIETI, 8 GENNAIO 2020</a:t>
            </a:r>
            <a:endParaRPr lang="it-IT" dirty="0"/>
          </a:p>
        </p:txBody>
      </p:sp>
      <p:pic>
        <p:nvPicPr>
          <p:cNvPr id="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0825" y="163513"/>
            <a:ext cx="2841625"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23491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ttangolo 2"/>
          <p:cNvSpPr>
            <a:spLocks noChangeArrowheads="1"/>
          </p:cNvSpPr>
          <p:nvPr/>
        </p:nvSpPr>
        <p:spPr bwMode="auto">
          <a:xfrm>
            <a:off x="611188" y="1004888"/>
            <a:ext cx="7417196" cy="685059"/>
          </a:xfrm>
          <a:prstGeom prst="rect">
            <a:avLst/>
          </a:prstGeom>
          <a:solidFill>
            <a:srgbClr val="92D050"/>
          </a:solidFill>
          <a:ln w="9525">
            <a:solidFill>
              <a:srgbClr val="C00000"/>
            </a:solidFill>
            <a:miter lim="800000"/>
            <a:headEnd/>
            <a:tailEnd/>
          </a:ln>
        </p:spPr>
        <p:txBody>
          <a:bodyPr wrap="square">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dirty="0" smtClean="0">
                <a:latin typeface="Courier New" charset="0"/>
                <a:cs typeface="Times New Roman" charset="0"/>
              </a:rPr>
              <a:t>LE FUNZIONI (PRESUNTE) DEL COMUNE NEL PROCESSO DI SEMPLIFICAZIONE </a:t>
            </a:r>
            <a:endParaRPr lang="it-IT" b="1" dirty="0"/>
          </a:p>
        </p:txBody>
      </p:sp>
      <p:sp>
        <p:nvSpPr>
          <p:cNvPr id="25603" name="Rettangolo 3"/>
          <p:cNvSpPr>
            <a:spLocks noChangeArrowheads="1"/>
          </p:cNvSpPr>
          <p:nvPr/>
        </p:nvSpPr>
        <p:spPr bwMode="auto">
          <a:xfrm>
            <a:off x="436563" y="1930400"/>
            <a:ext cx="7993062" cy="39924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smtClean="0">
                <a:solidFill>
                  <a:srgbClr val="FF0000"/>
                </a:solidFill>
                <a:latin typeface="Bookman Old Style" charset="0"/>
                <a:cs typeface="Times New Roman" charset="0"/>
              </a:rPr>
              <a:t>NELLA PROCEDURA SEMPLIFICATA</a:t>
            </a: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smtClean="0">
                <a:solidFill>
                  <a:srgbClr val="FF0000"/>
                </a:solidFill>
                <a:latin typeface="Bookman Old Style" charset="0"/>
                <a:cs typeface="Times New Roman" charset="0"/>
              </a:rPr>
              <a:t>	- </a:t>
            </a:r>
            <a:r>
              <a:rPr lang="it-IT" sz="1400" b="1" dirty="0" smtClean="0">
                <a:latin typeface="Bookman Old Style" charset="0"/>
                <a:cs typeface="Times New Roman" charset="0"/>
              </a:rPr>
              <a:t>PARTECIPA AI CONTROLLI DI COMPETENZA NELL’AMBITO DELLE PRATICHE COMUNICATE DALL’UFFICIO SPECIALE (ESTRAZIONE DI ALMENO IL 20% DELLE ISTANZE DA SOTTOPORRE A CONTROLLO)</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400" b="1" dirty="0" smtClean="0">
                <a:latin typeface="Bookman Old Style" charset="0"/>
                <a:cs typeface="Times New Roman" charset="0"/>
              </a:rPr>
              <a:t>	-  ESPRIME IL PARERE DI COMPETENZA, OVE CONVOCATO, IN SEDE DI CONFERENZA REGIONALE</a:t>
            </a:r>
            <a:endParaRPr lang="it-IT" sz="1400" b="1" dirty="0">
              <a:latin typeface="Bookman Old Style" charset="0"/>
              <a:cs typeface="Times New Roman" charset="0"/>
            </a:endParaRPr>
          </a:p>
          <a:p>
            <a:pPr marL="285750" indent="-285750"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002060"/>
                </a:solidFill>
                <a:latin typeface="Courier New" charset="0"/>
                <a:cs typeface="Times New Roman" charset="0"/>
              </a:rPr>
              <a:t>	</a:t>
            </a:r>
            <a:endParaRPr lang="it-IT" sz="1600" b="1" dirty="0">
              <a:solidFill>
                <a:srgbClr val="FF0000"/>
              </a:solidFill>
              <a:latin typeface="Courier New"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solidFill>
                  <a:srgbClr val="FF0000"/>
                </a:solidFill>
                <a:latin typeface="Bookman Old Style" charset="0"/>
                <a:cs typeface="Times New Roman" charset="0"/>
              </a:rPr>
              <a:t>NELLA PROCEDURA </a:t>
            </a:r>
            <a:r>
              <a:rPr lang="it-IT" sz="1600" b="1" dirty="0" smtClean="0">
                <a:solidFill>
                  <a:srgbClr val="FF0000"/>
                </a:solidFill>
                <a:latin typeface="Bookman Old Style" charset="0"/>
                <a:cs typeface="Times New Roman" charset="0"/>
              </a:rPr>
              <a:t>SEMI- SEMPLIFICATA</a:t>
            </a:r>
            <a:endParaRPr lang="it-IT" sz="1600" b="1" dirty="0">
              <a:solidFill>
                <a:srgbClr val="FF0000"/>
              </a:solidFill>
              <a:latin typeface="Bookman Old Style" charset="0"/>
              <a:cs typeface="Times New Roman" charset="0"/>
            </a:endParaRPr>
          </a:p>
          <a:p>
            <a:pPr marL="285750" indent="-285750" algn="just">
              <a:lnSpc>
                <a:spcPct val="107000"/>
              </a:lnSpc>
              <a:buFont typeface="Arial" charset="0"/>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400" b="1" dirty="0">
              <a:solidFill>
                <a:srgbClr val="FF0000"/>
              </a:solidFill>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400" b="1" dirty="0">
                <a:solidFill>
                  <a:srgbClr val="FF0000"/>
                </a:solidFill>
                <a:latin typeface="Bookman Old Style" charset="0"/>
                <a:cs typeface="Times New Roman" charset="0"/>
              </a:rPr>
              <a:t>	- </a:t>
            </a:r>
            <a:r>
              <a:rPr lang="it-IT" sz="1400" b="1" dirty="0" smtClean="0">
                <a:latin typeface="Bookman Old Style" charset="0"/>
                <a:cs typeface="Times New Roman" charset="0"/>
              </a:rPr>
              <a:t>  ESPRIME </a:t>
            </a:r>
            <a:r>
              <a:rPr lang="it-IT" sz="1400" b="1" dirty="0">
                <a:latin typeface="Bookman Old Style" charset="0"/>
                <a:cs typeface="Times New Roman" charset="0"/>
              </a:rPr>
              <a:t>IL PARERE DI </a:t>
            </a:r>
            <a:r>
              <a:rPr lang="it-IT" sz="1400" b="1" dirty="0" smtClean="0">
                <a:latin typeface="Bookman Old Style" charset="0"/>
                <a:cs typeface="Times New Roman" charset="0"/>
              </a:rPr>
              <a:t>CONFORMITA’ URBANISTICA ED EDILIZIA DELL’INTERVENTO (IN CONFERENZA REGIONALE NEL CASO NON SIA L’UNICO ENTE CONVOCABILE)</a:t>
            </a:r>
            <a:endParaRPr lang="it-IT" sz="1400" b="1" dirty="0">
              <a:latin typeface="Bookman Old Style" charset="0"/>
              <a:cs typeface="Times New Roman" charset="0"/>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i="1" dirty="0"/>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i="1" dirty="0">
              <a:solidFill>
                <a:srgbClr val="FF0000"/>
              </a:solidFill>
            </a:endParaRPr>
          </a:p>
          <a:p>
            <a:pPr marL="285750" indent="-285750" algn="jus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solidFill>
                <a:srgbClr val="FF0000"/>
              </a:solidFill>
            </a:endParaRPr>
          </a:p>
        </p:txBody>
      </p:sp>
      <p:pic>
        <p:nvPicPr>
          <p:cNvPr id="25604"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66675"/>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605" name="Segnaposto data 5"/>
          <p:cNvSpPr>
            <a:spLocks noGrp="1"/>
          </p:cNvSpPr>
          <p:nvPr>
            <p:ph type="dt" sz="quarter" idx="10"/>
          </p:nvPr>
        </p:nvSpPr>
        <p:spPr bwMode="auto">
          <a:xfrm>
            <a:off x="436563" y="5557715"/>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smtClean="0">
                <a:solidFill>
                  <a:srgbClr val="898989"/>
                </a:solidFill>
              </a:rPr>
              <a:t>RIETI, 8 GENNAIO 2020</a:t>
            </a:r>
            <a:endParaRPr lang="it-IT" sz="1200">
              <a:solidFill>
                <a:srgbClr val="898989"/>
              </a:solidFill>
            </a:endParaRPr>
          </a:p>
        </p:txBody>
      </p:sp>
      <p:sp>
        <p:nvSpPr>
          <p:cNvPr id="9"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1763992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980728"/>
            <a:ext cx="8229600" cy="4525963"/>
          </a:xfrm>
        </p:spPr>
        <p:txBody>
          <a:bodyPr/>
          <a:lstStyle/>
          <a:p>
            <a:r>
              <a:rPr lang="it-IT" sz="1600" u="sng" dirty="0" smtClean="0"/>
              <a:t>I CONTENUTI  (PRESUNTI  E AUSPICABILI) DELL’ORDINANZA ATTUATIVA DELL ‘ ART. 12 BIS</a:t>
            </a:r>
            <a:endParaRPr lang="it-IT" sz="1600" u="sng" dirty="0"/>
          </a:p>
          <a:p>
            <a:pPr marL="0" indent="0">
              <a:buNone/>
            </a:pPr>
            <a:endParaRPr lang="it-IT" sz="1600" dirty="0" smtClean="0"/>
          </a:p>
          <a:p>
            <a:pPr marL="0" indent="0">
              <a:buNone/>
            </a:pPr>
            <a:r>
              <a:rPr lang="it-IT" sz="1600" dirty="0"/>
              <a:t>	</a:t>
            </a:r>
            <a:r>
              <a:rPr lang="it-IT" sz="1600" dirty="0" smtClean="0"/>
              <a:t>- </a:t>
            </a:r>
            <a:r>
              <a:rPr lang="it-IT" sz="1600" dirty="0" smtClean="0"/>
              <a:t>limite di importo individuato per edificio</a:t>
            </a:r>
            <a:endParaRPr lang="it-IT" sz="1600" dirty="0" smtClean="0"/>
          </a:p>
          <a:p>
            <a:pPr marL="0" indent="0">
              <a:buNone/>
            </a:pPr>
            <a:r>
              <a:rPr lang="it-IT" sz="1600" dirty="0"/>
              <a:t>	</a:t>
            </a:r>
            <a:r>
              <a:rPr lang="it-IT" sz="1600" dirty="0" smtClean="0"/>
              <a:t>- disciplina della periodicità dei sorteggi per le pratiche da sottoporre a controllo</a:t>
            </a:r>
          </a:p>
          <a:p>
            <a:pPr marL="0" indent="0">
              <a:buNone/>
            </a:pPr>
            <a:r>
              <a:rPr lang="it-IT" sz="1600" dirty="0"/>
              <a:t>	</a:t>
            </a:r>
            <a:r>
              <a:rPr lang="it-IT" sz="1600" dirty="0" smtClean="0"/>
              <a:t>- (nelle more di una implementazione del MUDE) individuazione del modello 	  	   obbligatorio da allegare all’istanza dai quali emerga la scelta procedurale operata dal    	</a:t>
            </a:r>
            <a:r>
              <a:rPr lang="it-IT" sz="1600" dirty="0"/>
              <a:t> </a:t>
            </a:r>
            <a:r>
              <a:rPr lang="it-IT" sz="1600" dirty="0" smtClean="0"/>
              <a:t>  professionista</a:t>
            </a:r>
          </a:p>
          <a:p>
            <a:pPr marL="0" indent="0">
              <a:buNone/>
            </a:pPr>
            <a:r>
              <a:rPr lang="it-IT" sz="1600" dirty="0"/>
              <a:t>	</a:t>
            </a:r>
            <a:r>
              <a:rPr lang="it-IT" sz="1600" dirty="0" smtClean="0"/>
              <a:t>- indicazioni in merito all’eventuale </a:t>
            </a:r>
            <a:r>
              <a:rPr lang="it-IT" sz="1600" dirty="0" err="1" smtClean="0"/>
              <a:t>autocertificabilità</a:t>
            </a:r>
            <a:r>
              <a:rPr lang="it-IT" sz="1600" dirty="0" smtClean="0"/>
              <a:t> del livello operativo</a:t>
            </a:r>
          </a:p>
          <a:p>
            <a:pPr marL="0" indent="0">
              <a:buNone/>
            </a:pPr>
            <a:r>
              <a:rPr lang="it-IT" sz="1600" dirty="0"/>
              <a:t>	</a:t>
            </a:r>
            <a:r>
              <a:rPr lang="it-IT" sz="1600" dirty="0" smtClean="0"/>
              <a:t>- indicazioni in merito alle modalità con le quali gli uffici speciali valutano in ordine 	   «all’ammissibilità degli interventi da realizzare in sanatoria» </a:t>
            </a:r>
          </a:p>
          <a:p>
            <a:pPr marL="0" indent="0">
              <a:buNone/>
            </a:pPr>
            <a:r>
              <a:rPr lang="it-IT" sz="1600" dirty="0"/>
              <a:t>	</a:t>
            </a:r>
            <a:r>
              <a:rPr lang="it-IT" sz="1600" dirty="0" smtClean="0"/>
              <a:t>- definizione ruolo e funzioni dei comuni anche in ragione della verifica sulla   	   	  utilizzabilità ante sisma dell’edificio oggetto di intervento</a:t>
            </a:r>
          </a:p>
          <a:p>
            <a:pPr marL="0" indent="0">
              <a:buNone/>
            </a:pPr>
            <a:r>
              <a:rPr lang="it-IT" sz="1600" dirty="0"/>
              <a:t>	</a:t>
            </a:r>
            <a:r>
              <a:rPr lang="it-IT" sz="1600" dirty="0" smtClean="0"/>
              <a:t>- descrizione delle modalità di  funzionamento della conferenza regionale nel caso sia 	  chiamata ad «accertare la conformità urbanistica»</a:t>
            </a:r>
            <a:endParaRPr lang="it-IT" sz="1600" dirty="0" smtClean="0"/>
          </a:p>
          <a:p>
            <a:pPr marL="0" indent="0">
              <a:buNone/>
            </a:pPr>
            <a:r>
              <a:rPr lang="it-IT" sz="1600" dirty="0" smtClean="0"/>
              <a:t>	- modalità per </a:t>
            </a:r>
            <a:r>
              <a:rPr lang="it-IT" sz="1600" dirty="0"/>
              <a:t> </a:t>
            </a:r>
            <a:r>
              <a:rPr lang="it-IT" sz="1600" dirty="0" smtClean="0"/>
              <a:t>ricondurre le </a:t>
            </a:r>
            <a:r>
              <a:rPr lang="it-IT" sz="1600" dirty="0" smtClean="0"/>
              <a:t>domande già presentate e non ancora oggetto di decreto, 	   alle procedure semplificate</a:t>
            </a:r>
          </a:p>
          <a:p>
            <a:pPr marL="0" indent="0">
              <a:buNone/>
            </a:pPr>
            <a:r>
              <a:rPr lang="it-IT" sz="1600" dirty="0" smtClean="0"/>
              <a:t>	</a:t>
            </a:r>
            <a:endParaRPr lang="it-IT" sz="1600" dirty="0"/>
          </a:p>
        </p:txBody>
      </p:sp>
      <p:sp>
        <p:nvSpPr>
          <p:cNvPr id="4" name="Segnaposto data 3"/>
          <p:cNvSpPr>
            <a:spLocks noGrp="1"/>
          </p:cNvSpPr>
          <p:nvPr>
            <p:ph type="dt" sz="half" idx="10"/>
          </p:nvPr>
        </p:nvSpPr>
        <p:spPr>
          <a:xfrm>
            <a:off x="250825" y="5544444"/>
            <a:ext cx="2133600" cy="365125"/>
          </a:xfrm>
        </p:spPr>
        <p:txBody>
          <a:bodyPr/>
          <a:lstStyle/>
          <a:p>
            <a:pPr>
              <a:defRPr/>
            </a:pPr>
            <a:r>
              <a:rPr lang="it-IT" dirty="0" smtClean="0"/>
              <a:t>RIETI, 8 GENNAIO 2020</a:t>
            </a:r>
            <a:endParaRPr lang="it-IT" dirty="0"/>
          </a:p>
        </p:txBody>
      </p:sp>
      <p:pic>
        <p:nvPicPr>
          <p:cNvPr id="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0825" y="163513"/>
            <a:ext cx="2841625"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1508548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data 1"/>
          <p:cNvSpPr>
            <a:spLocks noGrp="1"/>
          </p:cNvSpPr>
          <p:nvPr>
            <p:ph type="dt" sz="quarter" idx="10"/>
          </p:nvPr>
        </p:nvSpPr>
        <p:spPr bwMode="auto">
          <a:xfrm>
            <a:off x="481012" y="562287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28674" name="Rettangolo 4"/>
          <p:cNvSpPr>
            <a:spLocks noChangeArrowheads="1"/>
          </p:cNvSpPr>
          <p:nvPr/>
        </p:nvSpPr>
        <p:spPr bwMode="auto">
          <a:xfrm>
            <a:off x="925513" y="2173288"/>
            <a:ext cx="7366000"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b="1">
                <a:solidFill>
                  <a:srgbClr val="000000"/>
                </a:solidFill>
              </a:rPr>
              <a:t>Art. 3</a:t>
            </a:r>
            <a:r>
              <a:rPr lang="it-IT" b="1" i="1">
                <a:solidFill>
                  <a:srgbClr val="000000"/>
                </a:solidFill>
              </a:rPr>
              <a:t>-bis. </a:t>
            </a:r>
            <a:endParaRPr lang="it-IT">
              <a:solidFill>
                <a:srgbClr val="000000"/>
              </a:solidFill>
            </a:endParaRPr>
          </a:p>
          <a:p>
            <a:pPr algn="just"/>
            <a:r>
              <a:rPr lang="it-IT" b="1">
                <a:solidFill>
                  <a:srgbClr val="000000"/>
                </a:solidFill>
              </a:rPr>
              <a:t>	Entro 90 giorni dalla data di entrata in vigore della legge di conversione del decreto, </a:t>
            </a:r>
            <a:r>
              <a:rPr lang="it-IT" b="1">
                <a:solidFill>
                  <a:srgbClr val="FF0000"/>
                </a:solidFill>
              </a:rPr>
              <a:t>le regioni possono adottare</a:t>
            </a:r>
            <a:r>
              <a:rPr lang="it-IT" b="1">
                <a:solidFill>
                  <a:srgbClr val="000000"/>
                </a:solidFill>
              </a:rPr>
              <a:t>, </a:t>
            </a:r>
            <a:r>
              <a:rPr lang="it-IT" b="1">
                <a:solidFill>
                  <a:srgbClr val="FF0000"/>
                </a:solidFill>
              </a:rPr>
              <a:t>acquisito il parere favorevole della Conferenza permanente</a:t>
            </a:r>
            <a:r>
              <a:rPr lang="it-IT" b="1">
                <a:solidFill>
                  <a:srgbClr val="000000"/>
                </a:solidFill>
              </a:rPr>
              <a:t> uno o più </a:t>
            </a:r>
            <a:r>
              <a:rPr lang="it-IT" b="1" u="sng"/>
              <a:t>programmi straordinari di ricostruzione </a:t>
            </a:r>
            <a:r>
              <a:rPr lang="it-IT" b="1">
                <a:solidFill>
                  <a:srgbClr val="000000"/>
                </a:solidFill>
              </a:rPr>
              <a:t>nei territori dei comuni indicati negli allegati 1, 2 e 2-</a:t>
            </a:r>
            <a:r>
              <a:rPr lang="it-IT" b="1" i="1">
                <a:solidFill>
                  <a:srgbClr val="000000"/>
                </a:solidFill>
              </a:rPr>
              <a:t>bis </a:t>
            </a:r>
            <a:r>
              <a:rPr lang="it-IT" b="1">
                <a:solidFill>
                  <a:srgbClr val="000000"/>
                </a:solidFill>
              </a:rPr>
              <a:t> </a:t>
            </a:r>
            <a:r>
              <a:rPr lang="it-IT" b="1" u="sng">
                <a:solidFill>
                  <a:srgbClr val="000000"/>
                </a:solidFill>
              </a:rPr>
              <a:t>maggior</a:t>
            </a:r>
            <a:r>
              <a:rPr lang="it-IT" b="1" i="1" u="sng">
                <a:solidFill>
                  <a:srgbClr val="000000"/>
                </a:solidFill>
              </a:rPr>
              <a:t>mente </a:t>
            </a:r>
            <a:r>
              <a:rPr lang="it-IT" b="1" u="sng"/>
              <a:t>colpiti</a:t>
            </a:r>
            <a:r>
              <a:rPr lang="it-IT" b="1"/>
              <a:t> dagli eventi sismici avvenuti a partire dal 2016, individuati con apposita ordinanza commissariale. </a:t>
            </a:r>
          </a:p>
          <a:p>
            <a:pPr algn="just"/>
            <a:endParaRPr lang="it-IT" b="1"/>
          </a:p>
          <a:p>
            <a:pPr algn="just"/>
            <a:r>
              <a:rPr lang="it-IT" b="1"/>
              <a:t>	I programmi sono attuati nei limiti delle risorse a ciò destinate dalle predette regioni e tengono conto in ogni caso degli strumenti urbanistici attuativi predisposti ai sensi dell</a:t>
            </a:r>
            <a:r>
              <a:rPr lang="ja-JP" altLang="it-IT" b="1"/>
              <a:t>’</a:t>
            </a:r>
            <a:r>
              <a:rPr lang="it-IT" altLang="ja-JP" b="1"/>
              <a:t>articolo 11 del decreto-legge n.189, ove adottati.</a:t>
            </a:r>
            <a:endParaRPr lang="it-IT">
              <a:solidFill>
                <a:srgbClr val="000000"/>
              </a:solidFill>
            </a:endParaRPr>
          </a:p>
        </p:txBody>
      </p:sp>
      <p:sp>
        <p:nvSpPr>
          <p:cNvPr id="28675" name="Rettangolo 1"/>
          <p:cNvSpPr>
            <a:spLocks noChangeArrowheads="1"/>
          </p:cNvSpPr>
          <p:nvPr/>
        </p:nvSpPr>
        <p:spPr bwMode="auto">
          <a:xfrm>
            <a:off x="1547813" y="620713"/>
            <a:ext cx="6121400" cy="681879"/>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u="sng" dirty="0" smtClean="0">
                <a:solidFill>
                  <a:srgbClr val="00B0F0"/>
                </a:solidFill>
                <a:latin typeface="Bookman Old Style" charset="0"/>
                <a:cs typeface="Times New Roman" charset="0"/>
              </a:rPr>
              <a:t>I </a:t>
            </a:r>
            <a:r>
              <a:rPr lang="it-IT" b="1" u="sng" dirty="0">
                <a:solidFill>
                  <a:srgbClr val="00B0F0"/>
                </a:solidFill>
                <a:latin typeface="Bookman Old Style" charset="0"/>
                <a:cs typeface="Times New Roman" charset="0"/>
              </a:rPr>
              <a:t>PROGRAMMI STRAORDINARI DI RICOSTRUZIONE</a:t>
            </a:r>
            <a:endParaRPr lang="it-IT" b="1" u="sng" dirty="0">
              <a:solidFill>
                <a:srgbClr val="00B0F0"/>
              </a:solidFill>
              <a:latin typeface="Bookman Old Style" charset="0"/>
            </a:endParaRPr>
          </a:p>
        </p:txBody>
      </p:sp>
      <p:pic>
        <p:nvPicPr>
          <p:cNvPr id="2867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data 1"/>
          <p:cNvSpPr>
            <a:spLocks noGrp="1"/>
          </p:cNvSpPr>
          <p:nvPr>
            <p:ph type="dt" sz="quarter" idx="10"/>
          </p:nvPr>
        </p:nvSpPr>
        <p:spPr bwMode="auto">
          <a:xfrm>
            <a:off x="395536" y="558923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t>RIETI, 8 GENNAIO 2020</a:t>
            </a:r>
            <a:endParaRPr lang="it-IT" sz="1200" dirty="0"/>
          </a:p>
        </p:txBody>
      </p:sp>
      <p:sp>
        <p:nvSpPr>
          <p:cNvPr id="29698" name="Rettangolo 4"/>
          <p:cNvSpPr>
            <a:spLocks noChangeArrowheads="1"/>
          </p:cNvSpPr>
          <p:nvPr/>
        </p:nvSpPr>
        <p:spPr bwMode="auto">
          <a:xfrm>
            <a:off x="755650" y="1773238"/>
            <a:ext cx="7704138" cy="2862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b="1">
                <a:solidFill>
                  <a:srgbClr val="FF0000"/>
                </a:solidFill>
              </a:rPr>
              <a:t>	I programmi</a:t>
            </a:r>
            <a:r>
              <a:rPr lang="it-IT" b="1">
                <a:solidFill>
                  <a:srgbClr val="000000"/>
                </a:solidFill>
              </a:rPr>
              <a:t> </a:t>
            </a:r>
            <a:r>
              <a:rPr lang="it-IT" b="1">
                <a:solidFill>
                  <a:srgbClr val="FF0000"/>
                </a:solidFill>
              </a:rPr>
              <a:t>predisposti dal competente Ufficio speciale per la ricostruzione,</a:t>
            </a:r>
            <a:r>
              <a:rPr lang="it-IT" b="1">
                <a:solidFill>
                  <a:srgbClr val="000000"/>
                </a:solidFill>
              </a:rPr>
              <a:t> autorizzano gli interventi di ricostruzione di edifici pubblici o privati in tutto o in parte lesionati, crollati o demoliti od oggetto di ordinanza di demolizione per pericolo di crollo, anche </a:t>
            </a:r>
            <a:r>
              <a:rPr lang="it-IT" b="1">
                <a:solidFill>
                  <a:srgbClr val="FF0000"/>
                </a:solidFill>
              </a:rPr>
              <a:t>in deroga ai vigenti strumenti di pianificazione territoriale e urbanistica</a:t>
            </a:r>
            <a:r>
              <a:rPr lang="it-IT" b="1">
                <a:solidFill>
                  <a:srgbClr val="000000"/>
                </a:solidFill>
              </a:rPr>
              <a:t>, a condizione che detti interventi siano diretti alla realizzazione di </a:t>
            </a:r>
            <a:r>
              <a:rPr lang="it-IT" b="1">
                <a:solidFill>
                  <a:srgbClr val="FF0000"/>
                </a:solidFill>
              </a:rPr>
              <a:t>edifici conformi a quelli preesistenti quanto a </a:t>
            </a:r>
            <a:r>
              <a:rPr lang="it-IT" b="1" u="sng">
                <a:solidFill>
                  <a:srgbClr val="00B0F0"/>
                </a:solidFill>
              </a:rPr>
              <a:t>collocazione,</a:t>
            </a:r>
            <a:r>
              <a:rPr lang="it-IT" b="1">
                <a:solidFill>
                  <a:srgbClr val="00B0F0"/>
                </a:solidFill>
              </a:rPr>
              <a:t> </a:t>
            </a:r>
            <a:r>
              <a:rPr lang="it-IT" b="1" u="sng">
                <a:solidFill>
                  <a:srgbClr val="00B0F0"/>
                </a:solidFill>
              </a:rPr>
              <a:t>ingombro planivolumetrico </a:t>
            </a:r>
            <a:r>
              <a:rPr lang="it-IT" b="1">
                <a:solidFill>
                  <a:srgbClr val="00B0F0"/>
                </a:solidFill>
              </a:rPr>
              <a:t>e </a:t>
            </a:r>
            <a:r>
              <a:rPr lang="it-IT" b="1" u="sng">
                <a:solidFill>
                  <a:srgbClr val="00B0F0"/>
                </a:solidFill>
              </a:rPr>
              <a:t>configurazione degli esterni</a:t>
            </a:r>
            <a:r>
              <a:rPr lang="it-IT" b="1">
                <a:solidFill>
                  <a:srgbClr val="000000"/>
                </a:solidFill>
              </a:rPr>
              <a:t>, </a:t>
            </a:r>
            <a:r>
              <a:rPr lang="it-IT" b="1">
                <a:solidFill>
                  <a:srgbClr val="FF0000"/>
                </a:solidFill>
              </a:rPr>
              <a:t>fatte salve le modifiche planivolumetriche e di sedime necessarie per l</a:t>
            </a:r>
            <a:r>
              <a:rPr lang="ja-JP" altLang="it-IT" b="1">
                <a:solidFill>
                  <a:srgbClr val="FF0000"/>
                </a:solidFill>
              </a:rPr>
              <a:t>’</a:t>
            </a:r>
            <a:r>
              <a:rPr lang="it-IT" altLang="ja-JP" b="1">
                <a:solidFill>
                  <a:srgbClr val="FF0000"/>
                </a:solidFill>
              </a:rPr>
              <a:t>adeguamento alla normativa antisismica, igienico sanitaria e di sicurezza</a:t>
            </a:r>
            <a:r>
              <a:rPr lang="it-IT" altLang="ja-JP" b="1">
                <a:solidFill>
                  <a:srgbClr val="000000"/>
                </a:solidFill>
              </a:rPr>
              <a:t>. </a:t>
            </a:r>
          </a:p>
          <a:p>
            <a:pPr algn="just"/>
            <a:r>
              <a:rPr lang="it-IT" b="1">
                <a:solidFill>
                  <a:srgbClr val="000000"/>
                </a:solidFill>
              </a:rPr>
              <a:t>	</a:t>
            </a:r>
            <a:endParaRPr lang="it-IT"/>
          </a:p>
        </p:txBody>
      </p:sp>
      <p:pic>
        <p:nvPicPr>
          <p:cNvPr id="29699" name="Immagin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data 1"/>
          <p:cNvSpPr>
            <a:spLocks noGrp="1"/>
          </p:cNvSpPr>
          <p:nvPr>
            <p:ph type="dt" sz="quarter" idx="10"/>
          </p:nvPr>
        </p:nvSpPr>
        <p:spPr bwMode="auto">
          <a:xfrm>
            <a:off x="481012" y="5570537"/>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30722" name="Rettangolo 4"/>
          <p:cNvSpPr>
            <a:spLocks noChangeArrowheads="1"/>
          </p:cNvSpPr>
          <p:nvPr/>
        </p:nvSpPr>
        <p:spPr bwMode="auto">
          <a:xfrm>
            <a:off x="755650" y="1844675"/>
            <a:ext cx="7561263" cy="2586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b="1">
                <a:solidFill>
                  <a:srgbClr val="FF0000"/>
                </a:solidFill>
              </a:rPr>
              <a:t>	</a:t>
            </a:r>
            <a:r>
              <a:rPr lang="it-IT" b="1">
                <a:solidFill>
                  <a:srgbClr val="000000"/>
                </a:solidFill>
              </a:rPr>
              <a:t>	</a:t>
            </a:r>
            <a:r>
              <a:rPr lang="it-IT">
                <a:solidFill>
                  <a:srgbClr val="000000"/>
                </a:solidFill>
              </a:rPr>
              <a:t>Sono in ogni caso escluse dai programmi </a:t>
            </a:r>
            <a:r>
              <a:rPr lang="it-IT" b="1">
                <a:solidFill>
                  <a:srgbClr val="000000"/>
                </a:solidFill>
              </a:rPr>
              <a:t>le costruzioni interessate da interventi edilizi abusivi </a:t>
            </a:r>
            <a:r>
              <a:rPr lang="it-IT">
                <a:solidFill>
                  <a:srgbClr val="000000"/>
                </a:solidFill>
              </a:rPr>
              <a:t>che non siano compresi nelle ipotesi di cui all</a:t>
            </a:r>
            <a:r>
              <a:rPr lang="ja-JP" altLang="it-IT">
                <a:solidFill>
                  <a:srgbClr val="000000"/>
                </a:solidFill>
              </a:rPr>
              <a:t>’</a:t>
            </a:r>
            <a:r>
              <a:rPr lang="it-IT" altLang="ja-JP">
                <a:solidFill>
                  <a:srgbClr val="000000"/>
                </a:solidFill>
              </a:rPr>
              <a:t>articolo 1-</a:t>
            </a:r>
            <a:r>
              <a:rPr lang="it-IT" altLang="ja-JP" i="1">
                <a:solidFill>
                  <a:srgbClr val="000000"/>
                </a:solidFill>
              </a:rPr>
              <a:t>sexies</a:t>
            </a:r>
            <a:r>
              <a:rPr lang="it-IT" altLang="ja-JP">
                <a:solidFill>
                  <a:srgbClr val="000000"/>
                </a:solidFill>
              </a:rPr>
              <a:t>,comma 1, del decreto-legge 29 maggio 2018, n.55, ovvero per i quali sono stati emessi i relativi ordini di demolizione</a:t>
            </a:r>
            <a:r>
              <a:rPr lang="it-IT" altLang="ja-JP" b="1">
                <a:solidFill>
                  <a:srgbClr val="000000"/>
                </a:solidFill>
              </a:rPr>
              <a:t>. </a:t>
            </a:r>
          </a:p>
          <a:p>
            <a:pPr algn="just"/>
            <a:endParaRPr lang="it-IT" b="1">
              <a:solidFill>
                <a:srgbClr val="000000"/>
              </a:solidFill>
            </a:endParaRPr>
          </a:p>
          <a:p>
            <a:pPr algn="just"/>
            <a:r>
              <a:rPr lang="it-IT" b="1">
                <a:solidFill>
                  <a:srgbClr val="000000"/>
                </a:solidFill>
              </a:rPr>
              <a:t>	Resta ferma l</a:t>
            </a:r>
            <a:r>
              <a:rPr lang="ja-JP" altLang="it-IT" b="1">
                <a:solidFill>
                  <a:srgbClr val="000000"/>
                </a:solidFill>
              </a:rPr>
              <a:t>’</a:t>
            </a:r>
            <a:r>
              <a:rPr lang="it-IT" altLang="ja-JP" b="1">
                <a:solidFill>
                  <a:srgbClr val="000000"/>
                </a:solidFill>
              </a:rPr>
              <a:t>applicazione, in caso di sanatoria di eventuali difformità edilizie, del pagamento della sanzione di cui all</a:t>
            </a:r>
            <a:r>
              <a:rPr lang="ja-JP" altLang="it-IT" b="1">
                <a:solidFill>
                  <a:srgbClr val="000000"/>
                </a:solidFill>
              </a:rPr>
              <a:t>’</a:t>
            </a:r>
            <a:r>
              <a:rPr lang="it-IT" altLang="ja-JP" b="1">
                <a:solidFill>
                  <a:srgbClr val="000000"/>
                </a:solidFill>
              </a:rPr>
              <a:t>articolo 1</a:t>
            </a:r>
            <a:r>
              <a:rPr lang="it-IT" altLang="ja-JP" b="1" i="1">
                <a:solidFill>
                  <a:srgbClr val="000000"/>
                </a:solidFill>
              </a:rPr>
              <a:t>-sexies, </a:t>
            </a:r>
            <a:r>
              <a:rPr lang="it-IT" altLang="ja-JP" b="1">
                <a:solidFill>
                  <a:srgbClr val="000000"/>
                </a:solidFill>
              </a:rPr>
              <a:t>comma 1, secondo periodo, del decreto-legge 29 maggio 2018, n.55, convertito, con modificazioni, dalla legge 24 luglio 2018, n.89.</a:t>
            </a:r>
            <a:endParaRPr lang="it-IT"/>
          </a:p>
        </p:txBody>
      </p:sp>
      <p:pic>
        <p:nvPicPr>
          <p:cNvPr id="30723"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data 1"/>
          <p:cNvSpPr>
            <a:spLocks noGrp="1"/>
          </p:cNvSpPr>
          <p:nvPr>
            <p:ph type="dt" sz="quarter" idx="10"/>
          </p:nvPr>
        </p:nvSpPr>
        <p:spPr bwMode="auto">
          <a:xfrm>
            <a:off x="468313"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pic>
        <p:nvPicPr>
          <p:cNvPr id="3174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747" name="Rettangolo 1"/>
          <p:cNvSpPr>
            <a:spLocks noChangeArrowheads="1"/>
          </p:cNvSpPr>
          <p:nvPr/>
        </p:nvSpPr>
        <p:spPr bwMode="auto">
          <a:xfrm>
            <a:off x="755650" y="800100"/>
            <a:ext cx="7488238" cy="385763"/>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u="sng">
                <a:solidFill>
                  <a:srgbClr val="000000"/>
                </a:solidFill>
                <a:latin typeface="Bookman Old Style" charset="0"/>
                <a:cs typeface="Times New Roman" charset="0"/>
              </a:rPr>
              <a:t>I PROGRAMMI STRAORDINARI DI RICOSTRUZIONE</a:t>
            </a:r>
            <a:endParaRPr lang="it-IT" b="1" u="sng">
              <a:solidFill>
                <a:srgbClr val="FF0000"/>
              </a:solidFill>
              <a:latin typeface="Bookman Old Style" charset="0"/>
            </a:endParaRPr>
          </a:p>
        </p:txBody>
      </p:sp>
      <p:sp>
        <p:nvSpPr>
          <p:cNvPr id="20487" name="Rettangolo 5"/>
          <p:cNvSpPr>
            <a:spLocks noChangeArrowheads="1"/>
          </p:cNvSpPr>
          <p:nvPr/>
        </p:nvSpPr>
        <p:spPr bwMode="auto">
          <a:xfrm>
            <a:off x="468313" y="1196975"/>
            <a:ext cx="7786687" cy="4700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342900" indent="-342900" algn="just">
              <a:lnSpc>
                <a:spcPct val="107000"/>
              </a:lnSpc>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solidFill>
                  <a:srgbClr val="000000"/>
                </a:solidFill>
                <a:latin typeface="Bookman Old Style" charset="0"/>
                <a:cs typeface="Times New Roman" charset="0"/>
              </a:rPr>
              <a:t>Adottati entro 90 giorni dalla legge di conversione dalla Regione (facoltà e non obbligo) previo parere della conferenza permanente</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solidFill>
                <a:srgbClr val="000000"/>
              </a:solidFill>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solidFill>
                  <a:srgbClr val="000000"/>
                </a:solidFill>
                <a:latin typeface="Bookman Old Style" charset="0"/>
                <a:cs typeface="Times New Roman" charset="0"/>
              </a:rPr>
              <a:t>2) Limitati ai comuni del cratere, individuati con ordinanza, maggiormente colpiti dagli eventi sismici</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solidFill>
                <a:srgbClr val="000000"/>
              </a:solidFill>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solidFill>
                  <a:srgbClr val="000000"/>
                </a:solidFill>
                <a:latin typeface="Bookman Old Style" charset="0"/>
                <a:cs typeface="Times New Roman" charset="0"/>
              </a:rPr>
              <a:t>3) Predisposti dagli uffici speciali </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solidFill>
                <a:srgbClr val="FF0000"/>
              </a:solidFill>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latin typeface="Bookman Old Style" charset="0"/>
                <a:cs typeface="Times New Roman" charset="0"/>
              </a:rPr>
              <a:t>4) Attuati nei limiti delle risorse a ciò destinate dalle stesse regioni</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latin typeface="Bookman Old Style" charset="0"/>
                <a:cs typeface="Times New Roman" charset="0"/>
              </a:rPr>
              <a:t>5) Autorizzano la ricostruzione di edifici pubblici e privati in deroga ai vigenti strumenti di pianificazione territoriale e urbanistica</a:t>
            </a:r>
            <a:r>
              <a:rPr lang="it-IT" sz="1400" dirty="0">
                <a:latin typeface="Bookman Old Style" charset="0"/>
                <a:cs typeface="+mn-cs"/>
              </a:rPr>
              <a:t> </a:t>
            </a:r>
            <a:r>
              <a:rPr lang="it-IT" sz="1400" b="1" dirty="0">
                <a:latin typeface="Bookman Old Style" charset="0"/>
                <a:cs typeface="+mn-cs"/>
              </a:rPr>
              <a:t>nel rispetto delle condizioni di cui al punto 6)</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charset="0"/>
              <a:cs typeface="Times New Roman" charset="0"/>
            </a:endParaRP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latin typeface="Bookman Old Style" charset="0"/>
                <a:cs typeface="Times New Roman" charset="0"/>
              </a:rPr>
              <a:t>6) </a:t>
            </a:r>
            <a:r>
              <a:rPr lang="it-IT" sz="1400" b="1" dirty="0" smtClean="0">
                <a:latin typeface="Bookman Old Style" charset="0"/>
                <a:cs typeface="Times New Roman" charset="0"/>
              </a:rPr>
              <a:t>Consentono la </a:t>
            </a:r>
            <a:r>
              <a:rPr lang="it-IT" sz="1400" b="1" dirty="0" smtClean="0">
                <a:latin typeface="Bookman Old Style"/>
                <a:cs typeface="Bookman Old Style"/>
              </a:rPr>
              <a:t>realizzazione </a:t>
            </a:r>
            <a:r>
              <a:rPr lang="it-IT" sz="1400" b="1" dirty="0">
                <a:latin typeface="Bookman Old Style"/>
                <a:cs typeface="Bookman Old Style"/>
              </a:rPr>
              <a:t>di edifici conformi a quelli preesistenti quanto a </a:t>
            </a:r>
            <a:r>
              <a:rPr lang="it-IT" sz="1400" b="1" dirty="0">
                <a:solidFill>
                  <a:srgbClr val="FF0000"/>
                </a:solidFill>
                <a:latin typeface="Bookman Old Style"/>
                <a:cs typeface="Bookman Old Style"/>
              </a:rPr>
              <a:t>collocazione</a:t>
            </a:r>
            <a:r>
              <a:rPr lang="it-IT" sz="1400" b="1" dirty="0">
                <a:latin typeface="Bookman Old Style"/>
                <a:cs typeface="Bookman Old Style"/>
              </a:rPr>
              <a:t>, </a:t>
            </a:r>
            <a:r>
              <a:rPr lang="it-IT" sz="1400" b="1" dirty="0">
                <a:solidFill>
                  <a:srgbClr val="FF0000"/>
                </a:solidFill>
                <a:latin typeface="Bookman Old Style"/>
                <a:cs typeface="Bookman Old Style"/>
              </a:rPr>
              <a:t>ingombro planivolumetrico </a:t>
            </a:r>
            <a:r>
              <a:rPr lang="it-IT" sz="1400" b="1" dirty="0">
                <a:latin typeface="Bookman Old Style"/>
                <a:cs typeface="Bookman Old Style"/>
              </a:rPr>
              <a:t>e </a:t>
            </a:r>
            <a:r>
              <a:rPr lang="it-IT" sz="1400" b="1" dirty="0">
                <a:solidFill>
                  <a:srgbClr val="FF0000"/>
                </a:solidFill>
                <a:latin typeface="Bookman Old Style"/>
                <a:cs typeface="Bookman Old Style"/>
              </a:rPr>
              <a:t>configurazione degli esterni</a:t>
            </a:r>
            <a:r>
              <a:rPr lang="it-IT" sz="1400" b="1" dirty="0">
                <a:latin typeface="Bookman Old Style"/>
                <a:cs typeface="Bookman Old Style"/>
              </a:rPr>
              <a:t>, fatte salve le modifiche planivolumetriche e di sedime necessarie per l'adeguamento alla normativa antisismica, igienico-sanitaria e di sicurezza e ferma l’eventuale sanatoria di difformità </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a:cs typeface="Bookman Old Style"/>
            </a:endParaRPr>
          </a:p>
        </p:txBody>
      </p:sp>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data 1"/>
          <p:cNvSpPr>
            <a:spLocks noGrp="1"/>
          </p:cNvSpPr>
          <p:nvPr>
            <p:ph type="dt" sz="quarter" idx="10"/>
          </p:nvPr>
        </p:nvSpPr>
        <p:spPr bwMode="auto">
          <a:xfrm>
            <a:off x="323528"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pic>
        <p:nvPicPr>
          <p:cNvPr id="3174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747" name="Rettangolo 1"/>
          <p:cNvSpPr>
            <a:spLocks noChangeArrowheads="1"/>
          </p:cNvSpPr>
          <p:nvPr/>
        </p:nvSpPr>
        <p:spPr bwMode="auto">
          <a:xfrm>
            <a:off x="755650" y="800100"/>
            <a:ext cx="7488238" cy="978268"/>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u="sng" dirty="0" smtClean="0">
                <a:solidFill>
                  <a:srgbClr val="000000"/>
                </a:solidFill>
                <a:latin typeface="Bookman Old Style" charset="0"/>
                <a:cs typeface="Times New Roman" charset="0"/>
              </a:rPr>
              <a:t>ORDINANZE CONCERNENTI LA RICOSTRUZIONE PRIVATA ADOTTATE NELLA CABINA DI REGIA DEL 19 DICEMBRE IN ATTESA APPROVAZIONE CORTE DEI CONTI</a:t>
            </a:r>
            <a:endParaRPr lang="it-IT" b="1" u="sng" dirty="0">
              <a:solidFill>
                <a:srgbClr val="FF0000"/>
              </a:solidFill>
              <a:latin typeface="Bookman Old Style" charset="0"/>
            </a:endParaRPr>
          </a:p>
        </p:txBody>
      </p:sp>
      <p:sp>
        <p:nvSpPr>
          <p:cNvPr id="20487" name="Rettangolo 5"/>
          <p:cNvSpPr>
            <a:spLocks noChangeArrowheads="1"/>
          </p:cNvSpPr>
          <p:nvPr/>
        </p:nvSpPr>
        <p:spPr bwMode="auto">
          <a:xfrm>
            <a:off x="457201" y="2348880"/>
            <a:ext cx="7786687" cy="124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PROROGHE DANNI </a:t>
            </a:r>
            <a:r>
              <a:rPr lang="it-IT" sz="1400" b="1" dirty="0" smtClean="0">
                <a:latin typeface="Bookman Old Style"/>
                <a:cs typeface="Bookman Old Style"/>
              </a:rPr>
              <a:t>LIEVI </a:t>
            </a:r>
            <a:r>
              <a:rPr lang="it-IT" sz="1400" b="1" dirty="0" smtClean="0">
                <a:latin typeface="Bookman Old Style"/>
                <a:cs typeface="Bookman Old Style"/>
              </a:rPr>
              <a:t>E DANNI GRAVI</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smtClean="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DISCIPLINA COLLABENTI E INAGIBILI ANTE SISMA VINCOLATI</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smtClean="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ANTICIPAZIONI A PROFESSIONISTI </a:t>
            </a:r>
            <a:endParaRPr lang="it-IT" sz="1400" b="1" dirty="0">
              <a:latin typeface="Bookman Old Style"/>
              <a:cs typeface="Bookman Old Style"/>
            </a:endParaRPr>
          </a:p>
        </p:txBody>
      </p:sp>
      <p:sp>
        <p:nvSpPr>
          <p:cNvPr id="8"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2412926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data 1"/>
          <p:cNvSpPr>
            <a:spLocks noGrp="1"/>
          </p:cNvSpPr>
          <p:nvPr>
            <p:ph type="dt" sz="quarter" idx="10"/>
          </p:nvPr>
        </p:nvSpPr>
        <p:spPr bwMode="auto">
          <a:xfrm>
            <a:off x="251520" y="5550337"/>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pic>
        <p:nvPicPr>
          <p:cNvPr id="31746"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747" name="Rettangolo 1"/>
          <p:cNvSpPr>
            <a:spLocks noChangeArrowheads="1"/>
          </p:cNvSpPr>
          <p:nvPr/>
        </p:nvSpPr>
        <p:spPr bwMode="auto">
          <a:xfrm>
            <a:off x="755650" y="800100"/>
            <a:ext cx="7488238" cy="369204"/>
          </a:xfrm>
          <a:prstGeom prst="rect">
            <a:avLst/>
          </a:prstGeom>
          <a:noFill/>
          <a:ln w="9525">
            <a:solidFill>
              <a:srgbClr val="C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b="1" u="sng" dirty="0" smtClean="0">
                <a:solidFill>
                  <a:srgbClr val="000000"/>
                </a:solidFill>
                <a:latin typeface="Bookman Old Style" charset="0"/>
                <a:cs typeface="Times New Roman" charset="0"/>
              </a:rPr>
              <a:t>SCADENZE PER LA PRESENTAZIONE DELLE ISTANZE</a:t>
            </a:r>
            <a:endParaRPr lang="it-IT" b="1" u="sng" dirty="0">
              <a:solidFill>
                <a:srgbClr val="FF0000"/>
              </a:solidFill>
              <a:latin typeface="Bookman Old Style" charset="0"/>
            </a:endParaRPr>
          </a:p>
        </p:txBody>
      </p:sp>
      <p:sp>
        <p:nvSpPr>
          <p:cNvPr id="20487" name="Rettangolo 5"/>
          <p:cNvSpPr>
            <a:spLocks noChangeArrowheads="1"/>
          </p:cNvSpPr>
          <p:nvPr/>
        </p:nvSpPr>
        <p:spPr bwMode="auto">
          <a:xfrm>
            <a:off x="395536" y="2137120"/>
            <a:ext cx="8352928" cy="26279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lvl="5"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ATTUALE	    PREVISTA NELLE ORDINANZE DI PROROGA</a:t>
            </a:r>
          </a:p>
          <a:p>
            <a:pPr lvl="8"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    (in attesa </a:t>
            </a:r>
            <a:r>
              <a:rPr lang="it-IT" sz="1400" b="1" dirty="0" err="1" smtClean="0">
                <a:latin typeface="Bookman Old Style"/>
                <a:cs typeface="Bookman Old Style"/>
              </a:rPr>
              <a:t>bollinatura</a:t>
            </a:r>
            <a:r>
              <a:rPr lang="it-IT" sz="1400" b="1" dirty="0" smtClean="0">
                <a:latin typeface="Bookman Old Style"/>
                <a:cs typeface="Bookman Old Style"/>
              </a:rPr>
              <a:t> della corte dei conti)</a:t>
            </a:r>
          </a:p>
          <a:p>
            <a:pPr lvl="8"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DANNI LIEVI 	            31.12.2019                                  30.06.2020</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DANNI GRAVI	            31.12.2019			      31.12.2020</a:t>
            </a: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smtClean="0">
                <a:latin typeface="Bookman Old Style"/>
                <a:cs typeface="Bookman Old Style"/>
              </a:rPr>
              <a:t>DELOCALIZZAZIONE     31.07.2019			      31.12.2020</a:t>
            </a:r>
          </a:p>
          <a:p>
            <a:pPr algn="just">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sz="1400" b="1" dirty="0">
                <a:latin typeface="Bookman Old Style"/>
                <a:cs typeface="Bookman Old Style"/>
              </a:rPr>
              <a:t> </a:t>
            </a:r>
            <a:r>
              <a:rPr lang="it-IT" sz="1400" b="1" dirty="0" smtClean="0">
                <a:latin typeface="Bookman Old Style"/>
                <a:cs typeface="Bookman Old Style"/>
              </a:rPr>
              <a:t>    STALLE</a:t>
            </a:r>
            <a:r>
              <a:rPr lang="it-IT" sz="1400" b="1" dirty="0" smtClean="0">
                <a:latin typeface="Bookman Old Style"/>
                <a:cs typeface="Bookman Old Style"/>
              </a:rPr>
              <a:t>	</a:t>
            </a:r>
            <a:endParaRPr lang="it-IT" sz="1400" b="1" dirty="0" smtClean="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smtClean="0">
              <a:latin typeface="Bookman Old Style"/>
              <a:cs typeface="Bookman Old Style"/>
            </a:endParaRPr>
          </a:p>
          <a:p>
            <a:pPr marL="285750" indent="-285750" algn="just">
              <a:lnSpc>
                <a:spcPct val="107000"/>
              </a:lnSpc>
              <a:buFontTx/>
              <a:buChar cha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sz="1400" b="1" dirty="0" smtClean="0">
              <a:latin typeface="Bookman Old Style"/>
              <a:cs typeface="Bookman Old Style"/>
            </a:endParaRPr>
          </a:p>
        </p:txBody>
      </p:sp>
      <p:sp>
        <p:nvSpPr>
          <p:cNvPr id="6"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2088165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ttangolo 4"/>
          <p:cNvSpPr>
            <a:spLocks noChangeArrowheads="1"/>
          </p:cNvSpPr>
          <p:nvPr/>
        </p:nvSpPr>
        <p:spPr bwMode="auto">
          <a:xfrm>
            <a:off x="539750" y="1125538"/>
            <a:ext cx="8208963"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sz="2400" b="1" dirty="0" smtClean="0">
                <a:solidFill>
                  <a:srgbClr val="FF0000"/>
                </a:solidFill>
                <a:latin typeface="Times New Roman" charset="0"/>
                <a:cs typeface="Times New Roman" charset="0"/>
              </a:rPr>
              <a:t>VARIANTI  LAVORI PER DANNI LIEVI:</a:t>
            </a:r>
            <a:endParaRPr lang="it-IT" sz="2400" b="1" dirty="0">
              <a:solidFill>
                <a:srgbClr val="FF0000"/>
              </a:solidFill>
              <a:latin typeface="Times New Roman" charset="0"/>
              <a:cs typeface="Times New Roman" charset="0"/>
            </a:endParaRPr>
          </a:p>
          <a:p>
            <a:pPr algn="just"/>
            <a:endParaRPr lang="it-IT" sz="2400" b="1" dirty="0">
              <a:latin typeface="Times New Roman" charset="0"/>
              <a:cs typeface="Times New Roman" charset="0"/>
            </a:endParaRPr>
          </a:p>
          <a:p>
            <a:pPr algn="just"/>
            <a:r>
              <a:rPr lang="it-IT" sz="2400" b="1" dirty="0" smtClean="0">
                <a:solidFill>
                  <a:srgbClr val="000000"/>
                </a:solidFill>
                <a:latin typeface="Times New Roman" charset="0"/>
                <a:cs typeface="Times New Roman" charset="0"/>
              </a:rPr>
              <a:t>«</a:t>
            </a:r>
            <a:r>
              <a:rPr lang="it-IT" sz="2400" b="1" dirty="0">
                <a:latin typeface="Times New Roman"/>
                <a:cs typeface="Times New Roman"/>
              </a:rPr>
              <a:t>Nel corso dell'esecuzione dei lavori per danni lievi, qualora si rendessero necessarie, possono essere ammesse varianti fino al 30 per cento del contributo concesso e comunque nei limiti del contributo concedibile, </a:t>
            </a:r>
            <a:r>
              <a:rPr lang="it-IT" sz="2400" b="1" dirty="0" smtClean="0">
                <a:latin typeface="Times New Roman"/>
                <a:cs typeface="Times New Roman"/>
              </a:rPr>
              <a:t>purché </a:t>
            </a:r>
            <a:r>
              <a:rPr lang="it-IT" sz="2400" b="1" dirty="0">
                <a:latin typeface="Times New Roman"/>
                <a:cs typeface="Times New Roman"/>
              </a:rPr>
              <a:t>compatibili con la vigente disciplina </a:t>
            </a:r>
            <a:r>
              <a:rPr lang="it-IT" sz="2400" b="1" dirty="0" smtClean="0">
                <a:latin typeface="Times New Roman"/>
                <a:cs typeface="Times New Roman"/>
              </a:rPr>
              <a:t> sismica</a:t>
            </a:r>
            <a:r>
              <a:rPr lang="it-IT" sz="2400" b="1" dirty="0">
                <a:latin typeface="Times New Roman"/>
                <a:cs typeface="Times New Roman"/>
              </a:rPr>
              <a:t>, </a:t>
            </a:r>
            <a:r>
              <a:rPr lang="it-IT" sz="2400" b="1" dirty="0" smtClean="0">
                <a:latin typeface="Times New Roman"/>
                <a:cs typeface="Times New Roman"/>
              </a:rPr>
              <a:t>  paesaggistica </a:t>
            </a:r>
            <a:r>
              <a:rPr lang="it-IT" sz="2400" b="1" dirty="0">
                <a:latin typeface="Times New Roman"/>
                <a:cs typeface="Times New Roman"/>
              </a:rPr>
              <a:t>e urbanistico-edilizia </a:t>
            </a:r>
            <a:r>
              <a:rPr lang="it-IT" sz="2400" b="1" dirty="0" smtClean="0">
                <a:solidFill>
                  <a:srgbClr val="000000"/>
                </a:solidFill>
                <a:latin typeface="Times New Roman" charset="0"/>
                <a:cs typeface="Times New Roman" charset="0"/>
              </a:rPr>
              <a:t>»</a:t>
            </a:r>
            <a:endParaRPr lang="it-IT" sz="2400" b="1" dirty="0">
              <a:solidFill>
                <a:srgbClr val="000000"/>
              </a:solidFill>
              <a:latin typeface="Times New Roman" charset="0"/>
              <a:cs typeface="Times New Roman" charset="0"/>
            </a:endParaRPr>
          </a:p>
        </p:txBody>
      </p:sp>
      <p:pic>
        <p:nvPicPr>
          <p:cNvPr id="16386" name="Immagine 5"/>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404813"/>
            <a:ext cx="284638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8" name="Segnaposto data 1"/>
          <p:cNvSpPr>
            <a:spLocks noGrp="1"/>
          </p:cNvSpPr>
          <p:nvPr>
            <p:ph type="dt" sz="quarter" idx="10"/>
          </p:nvPr>
        </p:nvSpPr>
        <p:spPr bwMode="auto">
          <a:xfrm>
            <a:off x="251520"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2294684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323850" y="5804471"/>
            <a:ext cx="2133600" cy="365125"/>
          </a:xfrm>
        </p:spPr>
        <p:txBody>
          <a:bodyPr/>
          <a:lstStyle/>
          <a:p>
            <a:pPr>
              <a:defRPr/>
            </a:pPr>
            <a:r>
              <a:rPr lang="it-IT" dirty="0" smtClean="0"/>
              <a:t>RIETI, 8 GENNAIO 2020</a:t>
            </a:r>
            <a:endParaRPr lang="it-IT" dirty="0"/>
          </a:p>
        </p:txBody>
      </p:sp>
      <p:sp>
        <p:nvSpPr>
          <p:cNvPr id="3" name="Rettangolo 4"/>
          <p:cNvSpPr>
            <a:spLocks noChangeArrowheads="1"/>
          </p:cNvSpPr>
          <p:nvPr/>
        </p:nvSpPr>
        <p:spPr bwMode="auto">
          <a:xfrm>
            <a:off x="395536" y="908720"/>
            <a:ext cx="8208912" cy="50783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just"/>
            <a:r>
              <a:rPr lang="it-IT" sz="2400" b="1" dirty="0" smtClean="0">
                <a:solidFill>
                  <a:srgbClr val="FF0000"/>
                </a:solidFill>
                <a:latin typeface="Times New Roman" charset="0"/>
                <a:cs typeface="Times New Roman" charset="0"/>
              </a:rPr>
              <a:t>Clausole subappalto contratti tra privati:</a:t>
            </a:r>
            <a:endParaRPr lang="it-IT" sz="2400" b="1" dirty="0">
              <a:latin typeface="Times New Roman" charset="0"/>
              <a:cs typeface="Times New Roman" charset="0"/>
            </a:endParaRPr>
          </a:p>
          <a:p>
            <a:pPr algn="just"/>
            <a:r>
              <a:rPr lang="it-IT" sz="2400" b="1" dirty="0" smtClean="0">
                <a:solidFill>
                  <a:srgbClr val="000000"/>
                </a:solidFill>
                <a:latin typeface="Times New Roman" charset="0"/>
                <a:cs typeface="Times New Roman" charset="0"/>
              </a:rPr>
              <a:t>«</a:t>
            </a:r>
            <a:r>
              <a:rPr lang="it-IT" b="1" dirty="0">
                <a:latin typeface="Times New Roman"/>
                <a:cs typeface="Times New Roman"/>
              </a:rPr>
              <a:t>Nei contratti fra privati è</a:t>
            </a:r>
            <a:r>
              <a:rPr lang="it-IT" b="1" dirty="0" smtClean="0">
                <a:latin typeface="Times New Roman"/>
                <a:cs typeface="Times New Roman"/>
              </a:rPr>
              <a:t> </a:t>
            </a:r>
            <a:r>
              <a:rPr lang="it-IT" b="1" dirty="0">
                <a:latin typeface="Times New Roman"/>
                <a:cs typeface="Times New Roman"/>
              </a:rPr>
              <a:t>possibile subappaltare lavorazioni previa autorizzazione del committente e nei limiti consentiti dalla vigente normativa. In tale ipotesi, il contratto deve contenere, </a:t>
            </a:r>
            <a:r>
              <a:rPr lang="it-IT" b="1" dirty="0">
                <a:solidFill>
                  <a:srgbClr val="FF6600"/>
                </a:solidFill>
                <a:latin typeface="Times New Roman"/>
                <a:cs typeface="Times New Roman"/>
              </a:rPr>
              <a:t>a pena di </a:t>
            </a:r>
            <a:r>
              <a:rPr lang="it-IT" b="1" dirty="0" smtClean="0">
                <a:solidFill>
                  <a:srgbClr val="FF6600"/>
                </a:solidFill>
                <a:latin typeface="Times New Roman"/>
                <a:cs typeface="Times New Roman"/>
              </a:rPr>
              <a:t>nullità</a:t>
            </a:r>
            <a:r>
              <a:rPr lang="it-IT" b="1" dirty="0" smtClean="0">
                <a:latin typeface="Times New Roman"/>
                <a:cs typeface="Times New Roman"/>
              </a:rPr>
              <a:t>, </a:t>
            </a:r>
            <a:r>
              <a:rPr lang="it-IT" b="1" dirty="0">
                <a:latin typeface="Times New Roman"/>
                <a:cs typeface="Times New Roman"/>
              </a:rPr>
              <a:t>la dichiarazione di voler procedere al subappalto, </a:t>
            </a:r>
            <a:r>
              <a:rPr lang="it-IT" b="1" dirty="0">
                <a:solidFill>
                  <a:srgbClr val="FF6600"/>
                </a:solidFill>
                <a:latin typeface="Times New Roman"/>
                <a:cs typeface="Times New Roman"/>
              </a:rPr>
              <a:t>con l'indicazione delle opere e delle </a:t>
            </a:r>
            <a:r>
              <a:rPr lang="it-IT" b="1" dirty="0" smtClean="0">
                <a:solidFill>
                  <a:srgbClr val="FF6600"/>
                </a:solidFill>
                <a:latin typeface="Times New Roman"/>
                <a:cs typeface="Times New Roman"/>
              </a:rPr>
              <a:t>quantità </a:t>
            </a:r>
            <a:r>
              <a:rPr lang="it-IT" b="1" dirty="0">
                <a:solidFill>
                  <a:srgbClr val="FF6600"/>
                </a:solidFill>
                <a:latin typeface="Times New Roman"/>
                <a:cs typeface="Times New Roman"/>
              </a:rPr>
              <a:t>da subappaltare.</a:t>
            </a:r>
            <a:r>
              <a:rPr lang="it-IT" b="1" dirty="0">
                <a:latin typeface="Times New Roman"/>
                <a:cs typeface="Times New Roman"/>
              </a:rPr>
              <a:t> Prima dell'inizio delle lavorazioni deve essere in ogni caso trasmesso l'addendum al contratto di appalto contenente l'indicazione delle imprese subappaltatrici, le quali devono essere iscritte nell'Anagrafe di cui all'articolo 30, comma 6. Sono nulle tutte le clausole che dispongono il subappalto al di fuori dei casi e dei limiti sopra </a:t>
            </a:r>
            <a:r>
              <a:rPr lang="it-IT" b="1" dirty="0" smtClean="0">
                <a:latin typeface="Times New Roman"/>
                <a:cs typeface="Times New Roman"/>
              </a:rPr>
              <a:t>indicati</a:t>
            </a:r>
            <a:endParaRPr lang="it-IT" dirty="0">
              <a:latin typeface="Times New Roman"/>
              <a:cs typeface="Times New Roman"/>
            </a:endParaRPr>
          </a:p>
          <a:p>
            <a:pPr algn="just"/>
            <a:r>
              <a:rPr lang="it-IT" dirty="0" smtClean="0">
                <a:latin typeface="Times New Roman"/>
                <a:cs typeface="Times New Roman"/>
              </a:rPr>
              <a:t>(precedente formulazione:  </a:t>
            </a:r>
          </a:p>
          <a:p>
            <a:pPr algn="just"/>
            <a:r>
              <a:rPr lang="it-IT" dirty="0" smtClean="0">
                <a:latin typeface="Times New Roman"/>
                <a:cs typeface="Times New Roman"/>
              </a:rPr>
              <a:t>Nei </a:t>
            </a:r>
            <a:r>
              <a:rPr lang="it-IT" dirty="0">
                <a:latin typeface="Times New Roman"/>
                <a:cs typeface="Times New Roman"/>
              </a:rPr>
              <a:t>contratti fra privati, è</a:t>
            </a:r>
            <a:r>
              <a:rPr lang="it-IT" dirty="0" smtClean="0">
                <a:latin typeface="Times New Roman"/>
                <a:cs typeface="Times New Roman"/>
              </a:rPr>
              <a:t> </a:t>
            </a:r>
            <a:r>
              <a:rPr lang="it-IT" dirty="0">
                <a:latin typeface="Times New Roman"/>
                <a:cs typeface="Times New Roman"/>
              </a:rPr>
              <a:t>possibile subappaltare lavorazioni speciali, previa autorizzazione del committente, nei limiti consentiti dalla vigente normativa. In tale ipotesi, il contratto deve contenere la dichiarazione di voler procedere al subappalto, </a:t>
            </a:r>
            <a:r>
              <a:rPr lang="it-IT" dirty="0">
                <a:solidFill>
                  <a:srgbClr val="FF6600"/>
                </a:solidFill>
                <a:latin typeface="Times New Roman"/>
                <a:cs typeface="Times New Roman"/>
              </a:rPr>
              <a:t>con l'indicazione della misura e </a:t>
            </a:r>
            <a:r>
              <a:rPr lang="it-IT" dirty="0" smtClean="0">
                <a:solidFill>
                  <a:srgbClr val="FF6600"/>
                </a:solidFill>
                <a:latin typeface="Times New Roman"/>
                <a:cs typeface="Times New Roman"/>
              </a:rPr>
              <a:t>dell'identità </a:t>
            </a:r>
            <a:r>
              <a:rPr lang="it-IT" dirty="0">
                <a:solidFill>
                  <a:srgbClr val="FF6600"/>
                </a:solidFill>
                <a:latin typeface="Times New Roman"/>
                <a:cs typeface="Times New Roman"/>
              </a:rPr>
              <a:t>dei subappaltatori</a:t>
            </a:r>
            <a:r>
              <a:rPr lang="it-IT" dirty="0">
                <a:latin typeface="Times New Roman"/>
                <a:cs typeface="Times New Roman"/>
              </a:rPr>
              <a:t>, i quali devono a loro volta essere iscritti nell'Anagrafe di cui all'articolo 30, comma 6. Sono nulle tutte le clausole </a:t>
            </a:r>
            <a:r>
              <a:rPr lang="it-IT" dirty="0" smtClean="0">
                <a:latin typeface="Times New Roman"/>
                <a:cs typeface="Times New Roman"/>
              </a:rPr>
              <a:t>che dispongono il subappalto </a:t>
            </a:r>
            <a:r>
              <a:rPr lang="it-IT" dirty="0">
                <a:latin typeface="Times New Roman"/>
                <a:cs typeface="Times New Roman"/>
              </a:rPr>
              <a:t>al di fuori dei casi e dei limiti sopra indicati </a:t>
            </a:r>
            <a:r>
              <a:rPr lang="it-IT" sz="2400" b="1" dirty="0" smtClean="0">
                <a:solidFill>
                  <a:srgbClr val="000000"/>
                </a:solidFill>
                <a:latin typeface="Times New Roman" charset="0"/>
                <a:cs typeface="Times New Roman" charset="0"/>
              </a:rPr>
              <a:t>»</a:t>
            </a:r>
            <a:endParaRPr lang="it-IT" sz="2400" b="1" dirty="0">
              <a:solidFill>
                <a:srgbClr val="000000"/>
              </a:solidFill>
              <a:latin typeface="Times New Roman" charset="0"/>
              <a:cs typeface="Times New Roman" charset="0"/>
            </a:endParaRPr>
          </a:p>
        </p:txBody>
      </p:sp>
      <p:pic>
        <p:nvPicPr>
          <p:cNvPr id="4"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188913"/>
            <a:ext cx="284003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83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3"/>
          <p:cNvSpPr>
            <a:spLocks noChangeArrowheads="1"/>
          </p:cNvSpPr>
          <p:nvPr/>
        </p:nvSpPr>
        <p:spPr bwMode="auto">
          <a:xfrm>
            <a:off x="1042988" y="1916113"/>
            <a:ext cx="7272337" cy="3052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b="1" u="sng" dirty="0">
                <a:solidFill>
                  <a:srgbClr val="FF0000"/>
                </a:solidFill>
                <a:effectLst>
                  <a:outerShdw blurRad="38100" dist="38100" dir="2700000" algn="tl">
                    <a:srgbClr val="DDDDDD"/>
                  </a:outerShdw>
                </a:effectLst>
                <a:latin typeface="Bookman Old Style" charset="0"/>
                <a:cs typeface="Times New Roman" charset="0"/>
              </a:rPr>
              <a:t>Ordine di priorità alle pratiche inoltrate dai professionisti</a:t>
            </a: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b="1" u="sng" dirty="0">
              <a:solidFill>
                <a:srgbClr val="FF0000"/>
              </a:solidFill>
              <a:effectLst>
                <a:outerShdw blurRad="38100" dist="38100" dir="2700000" algn="tl">
                  <a:srgbClr val="DDDDDD"/>
                </a:outerShdw>
              </a:effectLst>
              <a:latin typeface="Bookman Old Style" charset="0"/>
              <a:cs typeface="Times New Roman" charset="0"/>
            </a:endParaRP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b="1" u="sng" dirty="0">
              <a:solidFill>
                <a:srgbClr val="FF0000"/>
              </a:solidFill>
              <a:effectLst>
                <a:outerShdw blurRad="38100" dist="38100" dir="2700000" algn="tl">
                  <a:srgbClr val="DDDDDD"/>
                </a:outerShdw>
              </a:effectLst>
              <a:latin typeface="Bookman Old Style" charset="0"/>
              <a:cs typeface="Times New Roman" charset="0"/>
            </a:endParaRP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b="1" dirty="0">
                <a:latin typeface="Courier New" charset="0"/>
                <a:cs typeface="Times New Roman" charset="0"/>
              </a:rPr>
              <a:t>Elenco A  unità strutturali in cui sono comprese unità immobiliari destinate ad abitazione</a:t>
            </a: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b="1" dirty="0">
              <a:latin typeface="Courier New" charset="0"/>
              <a:cs typeface="Times New Roman" charset="0"/>
            </a:endParaRP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lang="it-IT" b="1" dirty="0">
                <a:latin typeface="Courier New" charset="0"/>
                <a:cs typeface="Times New Roman" charset="0"/>
              </a:rPr>
              <a:t>Elenco B    unità strutturali destinate ad </a:t>
            </a:r>
            <a:r>
              <a:rPr lang="it-IT" b="1">
                <a:latin typeface="Courier New" charset="0"/>
                <a:cs typeface="Times New Roman" charset="0"/>
              </a:rPr>
              <a:t>attività produttive </a:t>
            </a:r>
            <a:endParaRPr lang="it-IT" b="1" dirty="0">
              <a:latin typeface="Courier New" charset="0"/>
              <a:cs typeface="Times New Roman" charset="0"/>
            </a:endParaRP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b="1" dirty="0">
              <a:latin typeface="Courier New" charset="0"/>
              <a:cs typeface="Times New Roman" charset="0"/>
            </a:endParaRPr>
          </a:p>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endParaRPr lang="it-IT" b="1" dirty="0">
              <a:latin typeface="Courier New" charset="0"/>
              <a:cs typeface="Times New Roman" charset="0"/>
            </a:endParaRPr>
          </a:p>
        </p:txBody>
      </p:sp>
      <p:pic>
        <p:nvPicPr>
          <p:cNvPr id="32770"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72" name="Segnaposto data 1"/>
          <p:cNvSpPr>
            <a:spLocks noGrp="1"/>
          </p:cNvSpPr>
          <p:nvPr>
            <p:ph type="dt" sz="quarter" idx="10"/>
          </p:nvPr>
        </p:nvSpPr>
        <p:spPr bwMode="auto">
          <a:xfrm>
            <a:off x="323528"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smtClean="0">
                <a:solidFill>
                  <a:srgbClr val="898989"/>
                </a:solidFill>
              </a:rPr>
              <a:t>RIETI, 8 GENNAIO 2020</a:t>
            </a:r>
            <a:endParaRPr lang="it-IT" sz="120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ttangolo 3"/>
          <p:cNvSpPr>
            <a:spLocks noChangeArrowheads="1"/>
          </p:cNvSpPr>
          <p:nvPr/>
        </p:nvSpPr>
        <p:spPr bwMode="auto">
          <a:xfrm>
            <a:off x="1116013" y="620713"/>
            <a:ext cx="7272337" cy="4824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b="1" u="sng" dirty="0">
              <a:solidFill>
                <a:srgbClr val="FF0000"/>
              </a:solidFill>
              <a:latin typeface="Times New Roman" charset="0"/>
              <a:cs typeface="Times New Roman" charset="0"/>
            </a:endParaRP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2400" b="1" dirty="0">
                <a:solidFill>
                  <a:srgbClr val="FF0000"/>
                </a:solidFill>
                <a:latin typeface="Times New Roman" charset="0"/>
                <a:cs typeface="Times New Roman" charset="0"/>
              </a:rPr>
              <a:t>ELENCO A</a:t>
            </a:r>
          </a:p>
          <a:p>
            <a:pP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b="1" dirty="0">
              <a:latin typeface="Times New Roman" charset="0"/>
              <a:cs typeface="Times New Roman" charset="0"/>
            </a:endParaRPr>
          </a:p>
          <a:p>
            <a:pPr algn="just">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dirty="0">
                <a:latin typeface="Times New Roman" charset="0"/>
                <a:cs typeface="Times New Roman" charset="0"/>
              </a:rPr>
              <a:t>richieste di contributo relative a unità strutturali in cui sono </a:t>
            </a:r>
            <a:r>
              <a:rPr lang="it-IT" sz="1600" b="1" dirty="0">
                <a:latin typeface="Times New Roman" charset="0"/>
                <a:cs typeface="Times New Roman" charset="0"/>
              </a:rPr>
              <a:t>comprese </a:t>
            </a:r>
            <a:r>
              <a:rPr lang="it-IT" sz="1600" dirty="0">
                <a:latin typeface="Times New Roman" charset="0"/>
                <a:cs typeface="Times New Roman" charset="0"/>
              </a:rPr>
              <a:t>unità immobiliari destinate ad abitazione principale, anche se adibite a residenza anagrafica del conduttore, del comodatario o </a:t>
            </a:r>
            <a:r>
              <a:rPr lang="it-IT" sz="1600" dirty="0" err="1">
                <a:latin typeface="Times New Roman" charset="0"/>
                <a:cs typeface="Times New Roman" charset="0"/>
              </a:rPr>
              <a:t>dell</a:t>
            </a:r>
            <a:r>
              <a:rPr lang="ja-JP" altLang="it-IT" sz="1600" dirty="0">
                <a:latin typeface="Times New Roman" charset="0"/>
                <a:cs typeface="Times New Roman" charset="0"/>
              </a:rPr>
              <a:t>’</a:t>
            </a:r>
            <a:r>
              <a:rPr lang="it-IT" altLang="ja-JP" sz="1600" dirty="0">
                <a:latin typeface="Times New Roman" charset="0"/>
                <a:cs typeface="Times New Roman" charset="0"/>
              </a:rPr>
              <a:t>assegnatario ai sensi </a:t>
            </a:r>
            <a:r>
              <a:rPr lang="it-IT" altLang="ja-JP" sz="1600" dirty="0" err="1">
                <a:latin typeface="Times New Roman" charset="0"/>
                <a:cs typeface="Times New Roman" charset="0"/>
              </a:rPr>
              <a:t>dell</a:t>
            </a:r>
            <a:r>
              <a:rPr lang="ja-JP" altLang="it-IT" sz="1600" dirty="0">
                <a:latin typeface="Times New Roman" charset="0"/>
                <a:cs typeface="Times New Roman" charset="0"/>
              </a:rPr>
              <a:t>’</a:t>
            </a:r>
            <a:r>
              <a:rPr lang="it-IT" altLang="ja-JP" sz="1600" dirty="0">
                <a:latin typeface="Times New Roman" charset="0"/>
                <a:cs typeface="Times New Roman" charset="0"/>
              </a:rPr>
              <a:t>articolo 6, comma 2, lettere </a:t>
            </a:r>
            <a:r>
              <a:rPr lang="it-IT" altLang="ja-JP" sz="1600" i="1" dirty="0">
                <a:latin typeface="Times New Roman" charset="0"/>
                <a:cs typeface="Times New Roman" charset="0"/>
              </a:rPr>
              <a:t>a) </a:t>
            </a:r>
            <a:r>
              <a:rPr lang="it-IT" altLang="ja-JP" sz="1600" dirty="0">
                <a:latin typeface="Times New Roman" charset="0"/>
                <a:cs typeface="Times New Roman" charset="0"/>
              </a:rPr>
              <a:t>e </a:t>
            </a:r>
            <a:r>
              <a:rPr lang="it-IT" altLang="ja-JP" sz="1600" i="1" dirty="0">
                <a:latin typeface="Times New Roman" charset="0"/>
                <a:cs typeface="Times New Roman" charset="0"/>
              </a:rPr>
              <a:t>b)</a:t>
            </a:r>
            <a:r>
              <a:rPr lang="it-IT" altLang="ja-JP" sz="1600" dirty="0">
                <a:latin typeface="Times New Roman" charset="0"/>
                <a:cs typeface="Times New Roman" charset="0"/>
              </a:rPr>
              <a:t>, per le quali i soggetti ivi residenti al momento del sisma beneficiano della </a:t>
            </a:r>
            <a:r>
              <a:rPr lang="it-IT" altLang="ja-JP" sz="1600" b="1" dirty="0">
                <a:latin typeface="Times New Roman" charset="0"/>
                <a:cs typeface="Times New Roman" charset="0"/>
              </a:rPr>
              <a:t>provvidenza </a:t>
            </a:r>
            <a:r>
              <a:rPr lang="it-IT" altLang="ja-JP" sz="1600" b="1" dirty="0" err="1">
                <a:latin typeface="Times New Roman" charset="0"/>
                <a:cs typeface="Times New Roman" charset="0"/>
              </a:rPr>
              <a:t>dell</a:t>
            </a:r>
            <a:r>
              <a:rPr lang="ja-JP" altLang="it-IT" sz="1600" b="1" dirty="0">
                <a:latin typeface="Times New Roman" charset="0"/>
                <a:cs typeface="Times New Roman" charset="0"/>
              </a:rPr>
              <a:t>’</a:t>
            </a:r>
            <a:r>
              <a:rPr lang="it-IT" altLang="ja-JP" sz="1600" b="1" dirty="0">
                <a:latin typeface="Times New Roman" charset="0"/>
                <a:cs typeface="Times New Roman" charset="0"/>
              </a:rPr>
              <a:t>autonoma sistemazione</a:t>
            </a:r>
            <a:r>
              <a:rPr lang="it-IT" altLang="ja-JP" sz="1600" dirty="0">
                <a:latin typeface="Times New Roman" charset="0"/>
                <a:cs typeface="Times New Roman" charset="0"/>
              </a:rPr>
              <a:t>;</a:t>
            </a:r>
          </a:p>
          <a:p>
            <a:pPr algn="just">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dirty="0">
              <a:latin typeface="Times New Roman" charset="0"/>
              <a:cs typeface="Times New Roman" charset="0"/>
            </a:endParaRPr>
          </a:p>
          <a:p>
            <a:pPr algn="just">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dirty="0">
                <a:latin typeface="Times New Roman" charset="0"/>
                <a:cs typeface="Times New Roman" charset="0"/>
              </a:rPr>
              <a:t>richieste di contributo relative a unità strutturali in cui sono </a:t>
            </a:r>
            <a:r>
              <a:rPr lang="it-IT" sz="1600" b="1" dirty="0">
                <a:latin typeface="Times New Roman" charset="0"/>
                <a:cs typeface="Times New Roman" charset="0"/>
              </a:rPr>
              <a:t>comprese </a:t>
            </a:r>
            <a:r>
              <a:rPr lang="it-IT" sz="1600" dirty="0">
                <a:latin typeface="Times New Roman" charset="0"/>
                <a:cs typeface="Times New Roman" charset="0"/>
              </a:rPr>
              <a:t>unità immobiliari destinate ad abitazione principale, anche se adibite a residenza anagrafica del conduttore, del comodatario o </a:t>
            </a:r>
            <a:r>
              <a:rPr lang="it-IT" sz="1600" dirty="0" err="1">
                <a:latin typeface="Times New Roman" charset="0"/>
                <a:cs typeface="Times New Roman" charset="0"/>
              </a:rPr>
              <a:t>dell</a:t>
            </a:r>
            <a:r>
              <a:rPr lang="ja-JP" altLang="it-IT" sz="1600" dirty="0">
                <a:latin typeface="Times New Roman" charset="0"/>
                <a:cs typeface="Times New Roman" charset="0"/>
              </a:rPr>
              <a:t>’</a:t>
            </a:r>
            <a:r>
              <a:rPr lang="it-IT" altLang="ja-JP" sz="1600" dirty="0">
                <a:latin typeface="Times New Roman" charset="0"/>
                <a:cs typeface="Times New Roman" charset="0"/>
              </a:rPr>
              <a:t>assegnatario ai sensi </a:t>
            </a:r>
            <a:r>
              <a:rPr lang="it-IT" altLang="ja-JP" sz="1600" dirty="0" err="1">
                <a:latin typeface="Times New Roman" charset="0"/>
                <a:cs typeface="Times New Roman" charset="0"/>
              </a:rPr>
              <a:t>dell</a:t>
            </a:r>
            <a:r>
              <a:rPr lang="ja-JP" altLang="it-IT" sz="1600" dirty="0">
                <a:latin typeface="Times New Roman" charset="0"/>
                <a:cs typeface="Times New Roman" charset="0"/>
              </a:rPr>
              <a:t>’</a:t>
            </a:r>
            <a:r>
              <a:rPr lang="it-IT" altLang="ja-JP" sz="1600" dirty="0">
                <a:latin typeface="Times New Roman" charset="0"/>
                <a:cs typeface="Times New Roman" charset="0"/>
              </a:rPr>
              <a:t>articolo 6, comma 2, lettere </a:t>
            </a:r>
            <a:r>
              <a:rPr lang="it-IT" altLang="ja-JP" sz="1600" i="1" dirty="0">
                <a:latin typeface="Times New Roman" charset="0"/>
                <a:cs typeface="Times New Roman" charset="0"/>
              </a:rPr>
              <a:t>a)</a:t>
            </a:r>
            <a:r>
              <a:rPr lang="it-IT" altLang="ja-JP" sz="1600" dirty="0">
                <a:latin typeface="Times New Roman" charset="0"/>
                <a:cs typeface="Times New Roman" charset="0"/>
              </a:rPr>
              <a:t>e </a:t>
            </a:r>
            <a:r>
              <a:rPr lang="it-IT" altLang="ja-JP" sz="1600" i="1" dirty="0">
                <a:latin typeface="Times New Roman" charset="0"/>
                <a:cs typeface="Times New Roman" charset="0"/>
              </a:rPr>
              <a:t>b)</a:t>
            </a:r>
            <a:r>
              <a:rPr lang="it-IT" altLang="ja-JP" sz="1600" dirty="0">
                <a:latin typeface="Times New Roman" charset="0"/>
                <a:cs typeface="Times New Roman" charset="0"/>
              </a:rPr>
              <a:t>, diverse da quelle di cui </a:t>
            </a:r>
            <a:r>
              <a:rPr lang="it-IT" altLang="ja-JP" sz="1600" b="1" dirty="0">
                <a:latin typeface="Times New Roman" charset="0"/>
                <a:cs typeface="Times New Roman" charset="0"/>
              </a:rPr>
              <a:t>al numero 1) della presente lettera;</a:t>
            </a:r>
          </a:p>
          <a:p>
            <a:pPr algn="just">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sz="1600" b="1" dirty="0">
              <a:latin typeface="Times New Roman" charset="0"/>
              <a:cs typeface="Times New Roman" charset="0"/>
            </a:endParaRPr>
          </a:p>
          <a:p>
            <a:pPr algn="just">
              <a:buFontTx/>
              <a:buAutoNum type="arabicParen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it-IT" sz="1600" b="1" dirty="0">
                <a:latin typeface="Times New Roman" charset="0"/>
                <a:cs typeface="Times New Roman" charset="0"/>
              </a:rPr>
              <a:t>richieste di contributo relative ad unità strutturali in cui sono comprese unità immobiliari destinate </a:t>
            </a:r>
            <a:r>
              <a:rPr lang="it-IT" sz="1600" dirty="0">
                <a:latin typeface="Times New Roman" charset="0"/>
                <a:cs typeface="Times New Roman" charset="0"/>
              </a:rPr>
              <a:t>ad abitazione </a:t>
            </a:r>
            <a:r>
              <a:rPr lang="it-IT" sz="1600" b="1" dirty="0">
                <a:latin typeface="Times New Roman" charset="0"/>
                <a:cs typeface="Times New Roman" charset="0"/>
              </a:rPr>
              <a:t>diverse da quelle di cui ai numeri 1) e 2);</a:t>
            </a:r>
          </a:p>
          <a:p>
            <a:pPr algn="ctr">
              <a:lnSpc>
                <a:spcPct val="107000"/>
              </a:lnSpc>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endParaRPr lang="it-IT" b="1" dirty="0">
              <a:latin typeface="Times New Roman" charset="0"/>
              <a:cs typeface="Times New Roman" charset="0"/>
            </a:endParaRPr>
          </a:p>
        </p:txBody>
      </p:sp>
      <p:sp>
        <p:nvSpPr>
          <p:cNvPr id="33794" name="Segnaposto data 1"/>
          <p:cNvSpPr>
            <a:spLocks noGrp="1"/>
          </p:cNvSpPr>
          <p:nvPr>
            <p:ph type="dt" sz="quarter" idx="10"/>
          </p:nvPr>
        </p:nvSpPr>
        <p:spPr bwMode="auto">
          <a:xfrm>
            <a:off x="467544"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chemeClr val="bg1">
                    <a:lumMod val="65000"/>
                  </a:schemeClr>
                </a:solidFill>
              </a:rPr>
              <a:t>RIETI, 8 GENNAIO 2020</a:t>
            </a:r>
            <a:endParaRPr lang="it-IT" sz="1200" dirty="0">
              <a:solidFill>
                <a:schemeClr val="bg1">
                  <a:lumMod val="65000"/>
                </a:schemeClr>
              </a:solidFill>
            </a:endParaRPr>
          </a:p>
        </p:txBody>
      </p:sp>
      <p:sp>
        <p:nvSpPr>
          <p:cNvPr id="6"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ttangolo 4"/>
          <p:cNvSpPr>
            <a:spLocks noChangeArrowheads="1"/>
          </p:cNvSpPr>
          <p:nvPr/>
        </p:nvSpPr>
        <p:spPr bwMode="auto">
          <a:xfrm>
            <a:off x="863600" y="1700213"/>
            <a:ext cx="7416800" cy="2616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sz="2000" b="1">
                <a:solidFill>
                  <a:srgbClr val="FF0000"/>
                </a:solidFill>
                <a:latin typeface="Times LT Std" charset="0"/>
              </a:rPr>
              <a:t>ELENCO B:</a:t>
            </a:r>
          </a:p>
          <a:p>
            <a:pPr algn="just"/>
            <a:endParaRPr lang="it-IT" sz="1600">
              <a:solidFill>
                <a:srgbClr val="000000"/>
              </a:solidFill>
              <a:latin typeface="Times LT Std" charset="0"/>
            </a:endParaRPr>
          </a:p>
          <a:p>
            <a:pPr algn="just">
              <a:buFont typeface="Calibri" charset="0"/>
              <a:buAutoNum type="arabicPeriod"/>
            </a:pPr>
            <a:r>
              <a:rPr lang="it-IT" sz="1600">
                <a:solidFill>
                  <a:srgbClr val="000000"/>
                </a:solidFill>
                <a:latin typeface="Times LT Std" charset="0"/>
              </a:rPr>
              <a:t>richieste di contributo relative ad attività produttive in esercizio al momento del sisma </a:t>
            </a:r>
            <a:r>
              <a:rPr lang="it-IT" sz="1600" b="1">
                <a:solidFill>
                  <a:srgbClr val="000000"/>
                </a:solidFill>
                <a:latin typeface="Times LT Std" charset="0"/>
              </a:rPr>
              <a:t>per le quali non è stata presentata </a:t>
            </a:r>
            <a:r>
              <a:rPr lang="it-IT" sz="1600">
                <a:solidFill>
                  <a:srgbClr val="000000"/>
                </a:solidFill>
                <a:latin typeface="Times LT Std" charset="0"/>
              </a:rPr>
              <a:t>la domanda di delocalizzazione temporanea;</a:t>
            </a:r>
          </a:p>
          <a:p>
            <a:pPr algn="just">
              <a:buFont typeface="Calibri" charset="0"/>
              <a:buAutoNum type="arabicPeriod"/>
            </a:pPr>
            <a:endParaRPr lang="it-IT" sz="1600">
              <a:solidFill>
                <a:srgbClr val="000000"/>
              </a:solidFill>
              <a:latin typeface="Times LT Std" charset="0"/>
            </a:endParaRPr>
          </a:p>
          <a:p>
            <a:pPr algn="just">
              <a:buFont typeface="Calibri" charset="0"/>
              <a:buAutoNum type="arabicPeriod"/>
            </a:pPr>
            <a:r>
              <a:rPr lang="it-IT" sz="1600">
                <a:solidFill>
                  <a:srgbClr val="000000"/>
                </a:solidFill>
                <a:latin typeface="Times LT Std" charset="0"/>
              </a:rPr>
              <a:t>richieste di contributo relative ad unità strutturali in cui sono </a:t>
            </a:r>
            <a:r>
              <a:rPr lang="it-IT" sz="1600" b="1">
                <a:solidFill>
                  <a:srgbClr val="000000"/>
                </a:solidFill>
                <a:latin typeface="Times LT Std" charset="0"/>
              </a:rPr>
              <a:t>comprese </a:t>
            </a:r>
            <a:r>
              <a:rPr lang="it-IT" sz="1600">
                <a:solidFill>
                  <a:srgbClr val="000000"/>
                </a:solidFill>
                <a:latin typeface="Times LT Std" charset="0"/>
              </a:rPr>
              <a:t>unità immobiliari destinate ad attività produttive in esercizio diverse da quelle di cui </a:t>
            </a:r>
            <a:r>
              <a:rPr lang="it-IT" sz="1600" b="1">
                <a:solidFill>
                  <a:srgbClr val="000000"/>
                </a:solidFill>
                <a:latin typeface="Times LT Std" charset="0"/>
              </a:rPr>
              <a:t>al numero 1)</a:t>
            </a:r>
            <a:r>
              <a:rPr lang="it-IT" sz="1600">
                <a:solidFill>
                  <a:srgbClr val="000000"/>
                </a:solidFill>
                <a:latin typeface="Times LT Std" charset="0"/>
              </a:rPr>
              <a:t>. </a:t>
            </a:r>
          </a:p>
          <a:p>
            <a:pPr algn="just"/>
            <a:endParaRPr lang="it-IT" sz="1600"/>
          </a:p>
        </p:txBody>
      </p:sp>
      <p:pic>
        <p:nvPicPr>
          <p:cNvPr id="34818" name="Immagin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7000" y="107950"/>
            <a:ext cx="2841625" cy="414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4819" name="Segnaposto data 4"/>
          <p:cNvSpPr>
            <a:spLocks noGrp="1"/>
          </p:cNvSpPr>
          <p:nvPr>
            <p:ph type="dt" sz="quarter" idx="10"/>
          </p:nvPr>
        </p:nvSpPr>
        <p:spPr bwMode="auto">
          <a:xfrm>
            <a:off x="251520" y="566124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smtClean="0">
                <a:solidFill>
                  <a:srgbClr val="898989"/>
                </a:solidFill>
              </a:rPr>
              <a:t>RIETI, 8 GENNAIO 2020</a:t>
            </a:r>
            <a:endParaRPr lang="it-IT" sz="120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ttangolo 4"/>
          <p:cNvSpPr>
            <a:spLocks noChangeArrowheads="1"/>
          </p:cNvSpPr>
          <p:nvPr/>
        </p:nvSpPr>
        <p:spPr bwMode="auto">
          <a:xfrm>
            <a:off x="539750" y="1125538"/>
            <a:ext cx="8208963" cy="4524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sz="2400" b="1" dirty="0">
                <a:solidFill>
                  <a:srgbClr val="FF0000"/>
                </a:solidFill>
                <a:latin typeface="Times New Roman" charset="0"/>
                <a:cs typeface="Times New Roman" charset="0"/>
              </a:rPr>
              <a:t>ISTANZA PRODOTTA SOLTANTO DA UNO DEI SOGGETTI LEGITTIMATI:</a:t>
            </a:r>
          </a:p>
          <a:p>
            <a:pPr algn="just"/>
            <a:endParaRPr lang="it-IT" sz="2400" b="1" dirty="0">
              <a:latin typeface="Times New Roman" charset="0"/>
              <a:cs typeface="Times New Roman" charset="0"/>
            </a:endParaRPr>
          </a:p>
          <a:p>
            <a:pPr algn="just"/>
            <a:r>
              <a:rPr lang="it-IT" sz="2400" b="1" dirty="0">
                <a:solidFill>
                  <a:srgbClr val="000000"/>
                </a:solidFill>
                <a:latin typeface="Times New Roman" charset="0"/>
                <a:cs typeface="Times New Roman" charset="0"/>
              </a:rPr>
              <a:t>« Nel caso in cui per il medesimo bene immobile sussistano più proprietari o soggetti legittimati,</a:t>
            </a:r>
            <a:r>
              <a:rPr lang="mr-IN" sz="2400" b="1" dirty="0">
                <a:solidFill>
                  <a:srgbClr val="000000"/>
                </a:solidFill>
                <a:latin typeface="Times New Roman" charset="0"/>
                <a:cs typeface="Times New Roman" charset="0"/>
              </a:rPr>
              <a:t>…</a:t>
            </a:r>
            <a:r>
              <a:rPr lang="it-IT" sz="2400" b="1" dirty="0">
                <a:solidFill>
                  <a:srgbClr val="000000"/>
                </a:solidFill>
                <a:latin typeface="Times New Roman" charset="0"/>
                <a:cs typeface="Times New Roman" charset="0"/>
              </a:rPr>
              <a:t> la richiesta di concessione del contributo può essere presentata anche </a:t>
            </a:r>
            <a:r>
              <a:rPr lang="it-IT" sz="2400" b="1" u="sng" dirty="0">
                <a:solidFill>
                  <a:srgbClr val="000000"/>
                </a:solidFill>
                <a:latin typeface="Times New Roman" charset="0"/>
                <a:cs typeface="Times New Roman" charset="0"/>
              </a:rPr>
              <a:t>solo da uno dei comproprietari o dei soggetti legittimati</a:t>
            </a:r>
            <a:r>
              <a:rPr lang="it-IT" sz="2400" b="1" dirty="0">
                <a:solidFill>
                  <a:srgbClr val="000000"/>
                </a:solidFill>
                <a:latin typeface="Times New Roman" charset="0"/>
                <a:cs typeface="Times New Roman" charset="0"/>
              </a:rPr>
              <a:t>, con le modalità disciplinate (con ordinanza), allegando idonea documentazione atta a dimostrare che gli altri comproprietari o soggetti legittimati siano stati avvisati a mezzo di lettera raccomandata con ricevuta di ritorno o a mezzo di posta elettronica certificata »</a:t>
            </a:r>
          </a:p>
        </p:txBody>
      </p:sp>
      <p:pic>
        <p:nvPicPr>
          <p:cNvPr id="16386" name="Immagine 5"/>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404813"/>
            <a:ext cx="284638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8" name="Segnaposto data 1"/>
          <p:cNvSpPr>
            <a:spLocks noGrp="1"/>
          </p:cNvSpPr>
          <p:nvPr>
            <p:ph type="dt" sz="quarter" idx="10"/>
          </p:nvPr>
        </p:nvSpPr>
        <p:spPr bwMode="auto">
          <a:xfrm>
            <a:off x="323850" y="5649913"/>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ttangolo 4"/>
          <p:cNvSpPr>
            <a:spLocks noChangeArrowheads="1"/>
          </p:cNvSpPr>
          <p:nvPr/>
        </p:nvSpPr>
        <p:spPr bwMode="auto">
          <a:xfrm>
            <a:off x="539750" y="1125538"/>
            <a:ext cx="8208963" cy="390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it-IT" sz="2400" b="1" dirty="0" smtClean="0">
                <a:solidFill>
                  <a:srgbClr val="FF0000"/>
                </a:solidFill>
                <a:latin typeface="Times New Roman" charset="0"/>
                <a:cs typeface="Times New Roman" charset="0"/>
              </a:rPr>
              <a:t>Ulteriori incrementi al costo convenzionale:</a:t>
            </a:r>
            <a:endParaRPr lang="it-IT" sz="2400" b="1" dirty="0">
              <a:latin typeface="Times New Roman" charset="0"/>
              <a:cs typeface="Times New Roman" charset="0"/>
            </a:endParaRPr>
          </a:p>
          <a:p>
            <a:pPr algn="just"/>
            <a:r>
              <a:rPr lang="it-IT" sz="2400" b="1" dirty="0" smtClean="0">
                <a:solidFill>
                  <a:srgbClr val="000000"/>
                </a:solidFill>
                <a:latin typeface="Times New Roman" charset="0"/>
                <a:cs typeface="Times New Roman" charset="0"/>
              </a:rPr>
              <a:t>«</a:t>
            </a:r>
            <a:r>
              <a:rPr lang="it-IT" sz="2000" b="1" dirty="0">
                <a:latin typeface="Times New Roman"/>
                <a:cs typeface="Times New Roman"/>
              </a:rPr>
              <a:t>Con provvedimenti adottati ai sensi dell'articolo 2, comma 2, </a:t>
            </a:r>
            <a:r>
              <a:rPr lang="it-IT" sz="2000" b="1" dirty="0" err="1">
                <a:latin typeface="Times New Roman"/>
                <a:cs typeface="Times New Roman"/>
              </a:rPr>
              <a:t>e'</a:t>
            </a:r>
            <a:r>
              <a:rPr lang="it-IT" sz="2000" b="1" dirty="0">
                <a:latin typeface="Times New Roman"/>
                <a:cs typeface="Times New Roman"/>
              </a:rPr>
              <a:t> individuata una metodologia di calcolo del contributo basata sul confronto tra il costo convenzionale al metro quadrato per le superfici degli alloggi, delle </a:t>
            </a:r>
            <a:r>
              <a:rPr lang="it-IT" sz="2000" b="1" dirty="0" smtClean="0">
                <a:latin typeface="Times New Roman"/>
                <a:cs typeface="Times New Roman"/>
              </a:rPr>
              <a:t>attività </a:t>
            </a:r>
            <a:r>
              <a:rPr lang="it-IT" sz="2000" b="1" dirty="0">
                <a:latin typeface="Times New Roman"/>
                <a:cs typeface="Times New Roman"/>
              </a:rPr>
              <a:t>produttive e delle parti comuni di ciascun edificio e i computi metrici estimativi redatti sulla base del prezzario unico interregionale, predisposto dal Commissario straordinario d'intesa con i vice commissari nell'ambito del cabina di coordinamento di cui all'articolo 1, comma 5, tenendo conto sia del livello di danno che della </a:t>
            </a:r>
            <a:r>
              <a:rPr lang="it-IT" sz="2000" b="1" dirty="0" smtClean="0">
                <a:latin typeface="Times New Roman"/>
                <a:cs typeface="Times New Roman"/>
              </a:rPr>
              <a:t>vulnerabilità. </a:t>
            </a:r>
            <a:r>
              <a:rPr lang="it-IT" sz="2000" b="1" dirty="0">
                <a:solidFill>
                  <a:srgbClr val="FF0000"/>
                </a:solidFill>
                <a:latin typeface="Times New Roman"/>
                <a:cs typeface="Times New Roman"/>
              </a:rPr>
              <a:t>I provvedimenti di cui al primo periodo prevedono una maggiorazione del contributo per gli interventi relativi a murature portanti di elevato spessore e di bassa </a:t>
            </a:r>
            <a:r>
              <a:rPr lang="it-IT" sz="2000" b="1" dirty="0" smtClean="0">
                <a:solidFill>
                  <a:srgbClr val="FF0000"/>
                </a:solidFill>
                <a:latin typeface="Times New Roman"/>
                <a:cs typeface="Times New Roman"/>
              </a:rPr>
              <a:t>capacità </a:t>
            </a:r>
            <a:r>
              <a:rPr lang="it-IT" sz="2000" b="1" dirty="0">
                <a:solidFill>
                  <a:srgbClr val="FF0000"/>
                </a:solidFill>
                <a:latin typeface="Times New Roman"/>
                <a:cs typeface="Times New Roman"/>
              </a:rPr>
              <a:t>strutturale </a:t>
            </a:r>
            <a:r>
              <a:rPr lang="it-IT" sz="2000" b="1" dirty="0" smtClean="0">
                <a:solidFill>
                  <a:srgbClr val="000000"/>
                </a:solidFill>
                <a:latin typeface="Times New Roman"/>
                <a:cs typeface="Times New Roman"/>
              </a:rPr>
              <a:t>»</a:t>
            </a:r>
            <a:endParaRPr lang="it-IT" sz="2000" b="1" dirty="0">
              <a:solidFill>
                <a:srgbClr val="000000"/>
              </a:solidFill>
              <a:latin typeface="Times New Roman"/>
              <a:cs typeface="Times New Roman"/>
            </a:endParaRPr>
          </a:p>
        </p:txBody>
      </p:sp>
      <p:pic>
        <p:nvPicPr>
          <p:cNvPr id="16386" name="Immagine 5"/>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850" y="404813"/>
            <a:ext cx="2846388" cy="414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8" name="Segnaposto data 1"/>
          <p:cNvSpPr>
            <a:spLocks noGrp="1"/>
          </p:cNvSpPr>
          <p:nvPr>
            <p:ph type="dt" sz="quarter" idx="10"/>
          </p:nvPr>
        </p:nvSpPr>
        <p:spPr bwMode="auto">
          <a:xfrm>
            <a:off x="467544" y="558924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it-IT" sz="1200" dirty="0" smtClean="0">
                <a:solidFill>
                  <a:srgbClr val="898989"/>
                </a:solidFill>
              </a:rPr>
              <a:t>RIETI, 8 GENNAIO 2020</a:t>
            </a:r>
            <a:endParaRPr lang="it-IT" sz="1200" dirty="0">
              <a:solidFill>
                <a:srgbClr val="898989"/>
              </a:solidFill>
            </a:endParaRPr>
          </a:p>
        </p:txBody>
      </p:sp>
      <p:sp>
        <p:nvSpPr>
          <p:cNvPr id="7" name="Segnaposto data 1"/>
          <p:cNvSpPr txBox="1">
            <a:spLocks/>
          </p:cNvSpPr>
          <p:nvPr/>
        </p:nvSpPr>
        <p:spPr bwMode="auto">
          <a:xfrm>
            <a:off x="6732240" y="5589239"/>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l" rtl="0" eaLnBrk="1" fontAlgn="base" hangingPunct="1">
              <a:spcBef>
                <a:spcPct val="0"/>
              </a:spcBef>
              <a:spcAft>
                <a:spcPct val="0"/>
              </a:spcAft>
              <a:defRPr sz="2400" kern="1200">
                <a:solidFill>
                  <a:schemeClr val="tx1"/>
                </a:solidFill>
                <a:latin typeface="Calibri"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Calibri"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Calibri" charset="0"/>
                <a:ea typeface="ＭＳ Ｐゴシック" charset="0"/>
                <a:cs typeface="ＭＳ Ｐゴシック" charset="0"/>
              </a:defRPr>
            </a:lvl9pPr>
          </a:lstStyle>
          <a:p>
            <a:r>
              <a:rPr lang="it-IT" sz="1200" dirty="0" smtClean="0">
                <a:solidFill>
                  <a:srgbClr val="898989"/>
                </a:solidFill>
              </a:rPr>
              <a:t>Francesco Perrone</a:t>
            </a:r>
            <a:endParaRPr lang="it-IT" sz="1200" dirty="0">
              <a:solidFill>
                <a:srgbClr val="898989"/>
              </a:solidFill>
            </a:endParaRPr>
          </a:p>
        </p:txBody>
      </p:sp>
    </p:spTree>
    <p:extLst>
      <p:ext uri="{BB962C8B-B14F-4D97-AF65-F5344CB8AC3E}">
        <p14:creationId xmlns:p14="http://schemas.microsoft.com/office/powerpoint/2010/main" val="3181700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8912</TotalTime>
  <Words>1591</Words>
  <Application>Microsoft Office PowerPoint</Application>
  <PresentationFormat>Presentazione su schermo (4:3)</PresentationFormat>
  <Paragraphs>242</Paragraphs>
  <Slides>27</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27</vt:i4>
      </vt:variant>
    </vt:vector>
  </HeadingPairs>
  <TitlesOfParts>
    <vt:vector size="35" baseType="lpstr">
      <vt:lpstr>MS PGothic</vt:lpstr>
      <vt:lpstr>Arial</vt:lpstr>
      <vt:lpstr>Bookman Old Style</vt:lpstr>
      <vt:lpstr>Calibri</vt:lpstr>
      <vt:lpstr>Courier New</vt:lpstr>
      <vt:lpstr>Times LT Std</vt:lpstr>
      <vt:lpstr>Times New Roman</vt:lpstr>
      <vt:lpstr>Tema di Office</vt:lpstr>
      <vt:lpstr>D.L. 24 OTTOBRE 2019  N.123 CONVERTITO CON MODIFICAZIONI DALLA LEGGE 12 DICEMBRE 2019, N.156  PRINCIPALI NOVITA’  INERENTI ALLA RICOSTRUZIONE PRIVATA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Valter Bottini</dc:creator>
  <cp:lastModifiedBy>Francesco Perrone</cp:lastModifiedBy>
  <cp:revision>437</cp:revision>
  <cp:lastPrinted>2019-12-06T08:57:56Z</cp:lastPrinted>
  <dcterms:created xsi:type="dcterms:W3CDTF">2013-12-18T13:16:45Z</dcterms:created>
  <dcterms:modified xsi:type="dcterms:W3CDTF">2020-01-07T14:10:35Z</dcterms:modified>
</cp:coreProperties>
</file>