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7" r:id="rId16"/>
    <p:sldId id="348" r:id="rId17"/>
    <p:sldId id="349" r:id="rId18"/>
    <p:sldId id="350" r:id="rId19"/>
    <p:sldId id="351" r:id="rId20"/>
  </p:sldIdLst>
  <p:sldSz cx="9144000" cy="6858000" type="screen4x3"/>
  <p:notesSz cx="7010400" cy="92964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3C"/>
    <a:srgbClr val="0432FF"/>
    <a:srgbClr val="00FDFF"/>
    <a:srgbClr val="00253C"/>
    <a:srgbClr val="00A0FF"/>
    <a:srgbClr val="005F9B"/>
    <a:srgbClr val="009193"/>
    <a:srgbClr val="0096FF"/>
    <a:srgbClr val="ED1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15" d="100"/>
          <a:sy n="115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2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00AF1EE-92C9-7B44-9BB8-FE1757CCCF65}" type="datetime1">
              <a:rPr lang="it-IT"/>
              <a:pPr>
                <a:defRPr/>
              </a:pPr>
              <a:t>15/05/20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380AAE09-26CC-B840-93E2-F6A7E9AE108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540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CD69757-4009-624F-8613-3A5E4E5B9442}" type="datetime1">
              <a:rPr lang="it-IT"/>
              <a:pPr>
                <a:defRPr/>
              </a:pPr>
              <a:t>15/05/20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10225" cy="366077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D82D43E-B36B-3047-9D67-8F79AEDE39F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122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82D43E-B36B-3047-9D67-8F79AEDE39F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59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82D43E-B36B-3047-9D67-8F79AEDE39F5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348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82D43E-B36B-3047-9D67-8F79AEDE39F5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34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74C83-6DF5-1F49-BDDF-DF4AE0AD4F4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6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F70F-488A-7741-AC4B-19270CE7215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21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84FC7-5FC2-0E48-91BC-A6106AEA995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99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882E9-A424-C74A-9EE7-C5F9C793B5A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22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680C-CDF8-D444-9B43-B3B65443845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73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BF6B-49A1-1543-B16D-1376AE58302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8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54136-4D6D-C749-AE59-2CD91C75295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72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EC5-C371-DF42-B974-63D0F81C964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23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5B6B6-72CA-5F49-B235-FB1D587737F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04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F8221-26E8-2446-B3F9-232866F33D4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23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FB07-1BE4-2840-9293-BB293CF2706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56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it-IT"/>
              <a:t>RIETI, 4 maggio 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D7FE2E87-93CB-BF4B-B9F3-10A9706647A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47543D-A0E2-8D46-8D39-714FE1131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63C"/>
                </a:solidFill>
              </a:rPr>
              <a:t>Ordinanza 100</a:t>
            </a:r>
            <a:br>
              <a:rPr lang="it-IT" b="1" dirty="0">
                <a:solidFill>
                  <a:srgbClr val="00263C"/>
                </a:solidFill>
              </a:rPr>
            </a:br>
            <a:r>
              <a:rPr lang="it-IT" sz="2000" dirty="0">
                <a:solidFill>
                  <a:srgbClr val="00263C"/>
                </a:solidFill>
                <a:latin typeface="+mn-lt"/>
                <a:cs typeface="Times New Roman" charset="0"/>
              </a:rPr>
              <a:t>attuazione dell’art.12 bis del decreto legge 189/2016</a:t>
            </a:r>
            <a:endParaRPr lang="it-IT" sz="2000" dirty="0">
              <a:solidFill>
                <a:srgbClr val="00263C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CCDDB1B-A068-604E-A3A6-BB395B96C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Semplificazione ed accelerazione della ricostruzione privata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2B67270-0FF8-1641-804A-E5E7267E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BD7E1D97-737C-9946-8399-0C5CE4E4F38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020"/>
            <a:ext cx="5472608" cy="848813"/>
          </a:xfrm>
          <a:prstGeom prst="rect">
            <a:avLst/>
          </a:prstGeom>
        </p:spPr>
      </p:pic>
      <p:sp>
        <p:nvSpPr>
          <p:cNvPr id="6" name="Segnaposto data 1">
            <a:extLst>
              <a:ext uri="{FF2B5EF4-FFF2-40B4-BE49-F238E27FC236}">
                <a16:creationId xmlns:a16="http://schemas.microsoft.com/office/drawing/2014/main" xmlns="" id="{25650204-4AB2-464C-9D5A-C96D154A54C0}"/>
              </a:ext>
            </a:extLst>
          </p:cNvPr>
          <p:cNvSpPr txBox="1">
            <a:spLocks/>
          </p:cNvSpPr>
          <p:nvPr/>
        </p:nvSpPr>
        <p:spPr bwMode="auto">
          <a:xfrm>
            <a:off x="6084168" y="5481018"/>
            <a:ext cx="2880320" cy="31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it-IT" sz="1800" dirty="0" smtClean="0">
                <a:solidFill>
                  <a:srgbClr val="FF0000"/>
                </a:solidFill>
              </a:rPr>
              <a:t> a cura di Francesco </a:t>
            </a:r>
            <a:r>
              <a:rPr lang="it-IT" sz="1800" dirty="0">
                <a:solidFill>
                  <a:srgbClr val="FF0000"/>
                </a:solidFill>
              </a:rPr>
              <a:t>Perrone</a:t>
            </a:r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xmlns="" id="{18243D06-827C-4F4F-8E45-12CE88C0D59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rgbClr val="00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00DCFE6F-3498-504C-AC5A-621F6E3AA5AB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rgbClr val="00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BDBFAF35-3189-004A-BF19-F33CB0C6715A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rgbClr val="0025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752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Allegati obbligatori alla domanda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248473"/>
          </a:xfrm>
        </p:spPr>
        <p:txBody>
          <a:bodyPr/>
          <a:lstStyle/>
          <a:p>
            <a:r>
              <a:rPr lang="it-IT" sz="2000" b="1" dirty="0"/>
              <a:t>Il Professionista deve:</a:t>
            </a:r>
          </a:p>
          <a:p>
            <a:pPr lvl="1"/>
            <a:endParaRPr lang="it-IT" sz="1800" dirty="0"/>
          </a:p>
          <a:p>
            <a:pPr lvl="1"/>
            <a:r>
              <a:rPr lang="it-IT" sz="1800" dirty="0"/>
              <a:t>Indicare gli </a:t>
            </a:r>
            <a:r>
              <a:rPr lang="it-IT" sz="1800" b="1" dirty="0"/>
              <a:t>estremi della scheda </a:t>
            </a:r>
            <a:r>
              <a:rPr lang="it-IT" sz="1800" b="1" dirty="0" err="1"/>
              <a:t>AeDES</a:t>
            </a:r>
            <a:r>
              <a:rPr lang="it-IT" sz="1800" b="1" dirty="0"/>
              <a:t> </a:t>
            </a:r>
            <a:r>
              <a:rPr lang="it-IT" sz="1800" dirty="0"/>
              <a:t>di riferimento</a:t>
            </a:r>
          </a:p>
          <a:p>
            <a:pPr lvl="1"/>
            <a:endParaRPr lang="it-IT" sz="1800" dirty="0"/>
          </a:p>
          <a:p>
            <a:pPr lvl="1"/>
            <a:r>
              <a:rPr lang="it-IT" sz="1800" dirty="0"/>
              <a:t>Allegare la </a:t>
            </a:r>
            <a:r>
              <a:rPr lang="it-IT" sz="1800" b="1" dirty="0"/>
              <a:t>relazione tecnica</a:t>
            </a:r>
            <a:r>
              <a:rPr lang="it-IT" sz="1800" dirty="0"/>
              <a:t> asseverata attestante il nesso causale diretto dei danni agli eventi sismici</a:t>
            </a:r>
          </a:p>
          <a:p>
            <a:pPr lvl="1"/>
            <a:endParaRPr lang="it-IT" sz="1800" dirty="0"/>
          </a:p>
          <a:p>
            <a:pPr lvl="1"/>
            <a:r>
              <a:rPr lang="it-IT" sz="1800" dirty="0"/>
              <a:t>Allegare il </a:t>
            </a:r>
            <a:r>
              <a:rPr lang="it-IT" sz="1800" b="1" dirty="0"/>
              <a:t>progetto degli interventi </a:t>
            </a:r>
            <a:r>
              <a:rPr lang="it-IT" sz="1800" dirty="0"/>
              <a:t>proposti</a:t>
            </a:r>
          </a:p>
          <a:p>
            <a:pPr lvl="1"/>
            <a:endParaRPr lang="it-IT" sz="1800" dirty="0"/>
          </a:p>
          <a:p>
            <a:pPr lvl="1"/>
            <a:r>
              <a:rPr lang="it-IT" sz="1800" dirty="0"/>
              <a:t>Indicare </a:t>
            </a:r>
            <a:r>
              <a:rPr lang="it-IT" sz="1800" b="1" dirty="0"/>
              <a:t>l’impresa affidataria </a:t>
            </a:r>
            <a:r>
              <a:rPr lang="it-IT" sz="1800" dirty="0"/>
              <a:t>e l’eventuale documentazione relativa alla gara</a:t>
            </a:r>
          </a:p>
          <a:p>
            <a:pPr lvl="1"/>
            <a:endParaRPr lang="it-IT" sz="1800" dirty="0"/>
          </a:p>
          <a:p>
            <a:pPr lvl="1"/>
            <a:r>
              <a:rPr lang="it-IT" sz="1800" dirty="0" smtClean="0"/>
              <a:t>Allegare tutti </a:t>
            </a:r>
            <a:r>
              <a:rPr lang="it-IT" sz="1800" dirty="0"/>
              <a:t>i documenti elencati nella piattaforma </a:t>
            </a:r>
            <a:r>
              <a:rPr lang="it-IT" sz="1800" dirty="0" smtClean="0"/>
              <a:t>informatica ovvero nei modelli adottati dal commissario</a:t>
            </a:r>
            <a:endParaRPr lang="it-IT" sz="1800" dirty="0"/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962848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La Conferenza Regionale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3456385"/>
          </a:xfrm>
        </p:spPr>
        <p:txBody>
          <a:bodyPr/>
          <a:lstStyle/>
          <a:p>
            <a:r>
              <a:rPr lang="it-IT" sz="2200" b="1" dirty="0"/>
              <a:t>La Conferenza Regionale:</a:t>
            </a:r>
          </a:p>
          <a:p>
            <a:pPr lvl="1"/>
            <a:r>
              <a:rPr lang="it-IT" sz="1800" b="1" dirty="0"/>
              <a:t>Si esprime sulla conformità urbanistica </a:t>
            </a:r>
            <a:r>
              <a:rPr lang="it-IT" sz="1800" dirty="0"/>
              <a:t>dell’intervento attestando: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it-IT" sz="1600" dirty="0"/>
              <a:t>la legittima preesistenza dell’edificio danneggiato</a:t>
            </a:r>
          </a:p>
          <a:p>
            <a:pPr marL="1257300" lvl="2" indent="-342900">
              <a:buFont typeface="+mj-lt"/>
              <a:buAutoNum type="alphaLcParenR"/>
            </a:pPr>
            <a:r>
              <a:rPr lang="it-IT" sz="1600" dirty="0"/>
              <a:t>l’assenza di vincoli urbanistici di inedificabilità assoluta dell’area</a:t>
            </a:r>
          </a:p>
          <a:p>
            <a:pPr marL="1257300" lvl="2" indent="-342900">
              <a:buFont typeface="+mj-lt"/>
              <a:buAutoNum type="alphaLcParenR"/>
            </a:pPr>
            <a:r>
              <a:rPr lang="it-IT" sz="1600" dirty="0"/>
              <a:t>conformità dell’intervento al programma straordinario di ricostruzione, di cui all’articolo 3-bis del decreto legge 24 ottobre 2019, n.123, ove adottato</a:t>
            </a:r>
          </a:p>
          <a:p>
            <a:pPr lvl="1"/>
            <a:r>
              <a:rPr lang="it-IT" sz="1800" b="1" dirty="0"/>
              <a:t>Acquisisce i pareri ambientali, paesaggistici e culturali </a:t>
            </a:r>
            <a:r>
              <a:rPr lang="it-IT" sz="1800" dirty="0"/>
              <a:t>ove necessario</a:t>
            </a:r>
          </a:p>
          <a:p>
            <a:pPr lvl="1"/>
            <a:r>
              <a:rPr lang="it-IT" sz="1800" b="1" dirty="0"/>
              <a:t>Acquisisce l’autorizzazione </a:t>
            </a:r>
            <a:r>
              <a:rPr lang="it-IT" sz="1800" b="1" dirty="0" smtClean="0"/>
              <a:t>sismica</a:t>
            </a:r>
          </a:p>
          <a:p>
            <a:pPr lvl="1"/>
            <a:r>
              <a:rPr lang="it-IT" sz="1800" b="1" dirty="0"/>
              <a:t>Acquisisce </a:t>
            </a:r>
            <a:r>
              <a:rPr lang="it-IT" sz="1800" b="1" dirty="0" smtClean="0"/>
              <a:t>ogni altro parere necessario</a:t>
            </a:r>
            <a:endParaRPr lang="it-IT" sz="1800" b="1" dirty="0"/>
          </a:p>
          <a:p>
            <a:pPr lvl="1"/>
            <a:r>
              <a:rPr lang="it-IT" sz="1800" b="1" dirty="0"/>
              <a:t>Acquisisce i pareri degli enti competenti per gli interventi da realizzare in sanatoria </a:t>
            </a:r>
            <a:r>
              <a:rPr lang="it-IT" sz="1800" dirty="0"/>
              <a:t>ai sensi dell’art. 1 </a:t>
            </a:r>
            <a:r>
              <a:rPr lang="it-IT" sz="1800" dirty="0" err="1"/>
              <a:t>sexies</a:t>
            </a:r>
            <a:r>
              <a:rPr lang="it-IT" sz="1800" dirty="0"/>
              <a:t> del dl.55/2018</a:t>
            </a:r>
            <a:r>
              <a:rPr lang="it-IT" sz="1600" dirty="0"/>
              <a:t> </a:t>
            </a:r>
            <a:endParaRPr lang="it-IT" sz="1600" dirty="0" smtClean="0"/>
          </a:p>
          <a:p>
            <a:pPr lvl="1"/>
            <a:endParaRPr lang="it-IT" sz="1600" dirty="0"/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CAEE9BD5-5565-C04B-90FC-E897682640BA}"/>
              </a:ext>
            </a:extLst>
          </p:cNvPr>
          <p:cNvSpPr/>
          <p:nvPr/>
        </p:nvSpPr>
        <p:spPr>
          <a:xfrm>
            <a:off x="683568" y="544522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u="sng" dirty="0">
                <a:solidFill>
                  <a:srgbClr val="0432FF"/>
                </a:solidFill>
              </a:rPr>
              <a:t>L’ENTE PREPOSTO SULLA CONFORMITA’ URBANISTICA E’ IL </a:t>
            </a:r>
            <a:r>
              <a:rPr lang="it-IT" b="1" u="sng" dirty="0" smtClean="0">
                <a:solidFill>
                  <a:srgbClr val="0432FF"/>
                </a:solidFill>
              </a:rPr>
              <a:t>COMUNE</a:t>
            </a:r>
            <a:endParaRPr lang="it-IT" b="1" u="sng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6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</a:rPr>
              <a:t>Gestione della vincolistica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9C33CAF7-9470-484E-B24C-C747C6C23A35}"/>
              </a:ext>
            </a:extLst>
          </p:cNvPr>
          <p:cNvSpPr/>
          <p:nvPr/>
        </p:nvSpPr>
        <p:spPr>
          <a:xfrm>
            <a:off x="1178226" y="1340768"/>
            <a:ext cx="7200800" cy="9361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VINCOLI E INTERVENTI NON SOGGETTI AD AUTORIZZAZIONE PAESAGGISTICA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F85D0CD5-87DF-0843-A72C-C69804F645DC}"/>
              </a:ext>
            </a:extLst>
          </p:cNvPr>
          <p:cNvSpPr/>
          <p:nvPr/>
        </p:nvSpPr>
        <p:spPr>
          <a:xfrm>
            <a:off x="1178227" y="2420887"/>
            <a:ext cx="7200799" cy="34563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151063" algn="l"/>
              </a:tabLst>
            </a:pPr>
            <a:r>
              <a:rPr lang="it-IT" sz="2000" b="1" dirty="0">
                <a:solidFill>
                  <a:schemeClr val="accent6">
                    <a:lumMod val="50000"/>
                  </a:schemeClr>
                </a:solidFill>
              </a:rPr>
              <a:t>PRINCIPIO GENERALE</a:t>
            </a:r>
          </a:p>
          <a:p>
            <a:pPr algn="just">
              <a:tabLst>
                <a:tab pos="2151063" algn="l"/>
              </a:tabLst>
            </a:pP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Per i beni di interesse paesaggistico non è richiesta l’autorizzazione per gli interventi che non alterano lo stato dei luoghi e l’aspetto esteriore degli edifici. </a:t>
            </a:r>
          </a:p>
          <a:p>
            <a:pPr algn="just">
              <a:tabLst>
                <a:tab pos="2151063" algn="l"/>
              </a:tabLst>
            </a:pP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Non costituiscono alterazione dello stato dei luoghi e dell’aspetto esteriore degli edifici le opere… che non modificano la sagoma, siano eseguite nel rispetto dei limiti volumetrici e del colore delle facciate… anche in relazione alle tolleranze di cui all’art. 1 </a:t>
            </a:r>
            <a:r>
              <a:rPr lang="it-IT" sz="1600" dirty="0" err="1">
                <a:solidFill>
                  <a:schemeClr val="accent6">
                    <a:lumMod val="50000"/>
                  </a:schemeClr>
                </a:solidFill>
              </a:rPr>
              <a:t>sexies</a:t>
            </a: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 del dl 55/2018 e ai commi 4 e 5 del medesimo articolo. </a:t>
            </a:r>
          </a:p>
          <a:p>
            <a:pPr algn="just"/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</a:rPr>
              <a:t>Non sono soggetti ad autorizzazione gli interventi di cui all’allegato A del DPR 31/2017, anche in presenza di modifiche per </a:t>
            </a: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l’</a:t>
            </a:r>
            <a:r>
              <a:rPr lang="it-IT" sz="1600" dirty="0" err="1">
                <a:solidFill>
                  <a:schemeClr val="accent6">
                    <a:lumMod val="50000"/>
                  </a:schemeClr>
                </a:solidFill>
              </a:rPr>
              <a:t>efficientamento</a:t>
            </a: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</a:rPr>
              <a:t>energetico dell’edificio </a:t>
            </a: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ai sensi dell’art. 14, commi 6 e 7 del d.lgs. 4 luglio 2014, n. 102 e per l’adeguamento 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</a:rPr>
              <a:t>agli standard igienico sanitari</a:t>
            </a:r>
            <a:endParaRPr lang="it-IT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accent6">
                    <a:lumMod val="50000"/>
                  </a:schemeClr>
                </a:solidFill>
                <a:cs typeface="Times New Roman" charset="0"/>
              </a:rPr>
              <a:t>L’ATTESTAZIONE DEI REQUISITI PREVISTI DALL’ART. 8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chemeClr val="accent6">
                    <a:lumMod val="50000"/>
                  </a:schemeClr>
                </a:solidFill>
                <a:cs typeface="Times New Roman" charset="0"/>
              </a:rPr>
              <a:t>E’ RESA DAL PROFESSIONISTA</a:t>
            </a:r>
          </a:p>
        </p:txBody>
      </p:sp>
      <p:sp>
        <p:nvSpPr>
          <p:cNvPr id="21" name="Segnaposto data 3">
            <a:extLst>
              <a:ext uri="{FF2B5EF4-FFF2-40B4-BE49-F238E27FC236}">
                <a16:creationId xmlns:a16="http://schemas.microsoft.com/office/drawing/2014/main" xmlns="" id="{35E48B08-73BC-D54D-97E0-65E794BC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1202970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Gestione delle difformità (1)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672408"/>
          </a:xfrm>
        </p:spPr>
        <p:txBody>
          <a:bodyPr/>
          <a:lstStyle/>
          <a:p>
            <a:r>
              <a:rPr lang="it-IT" sz="2000" b="1" dirty="0"/>
              <a:t>Gestione delle situazioni di abuso edilizio che possono essere sanate o condonate:</a:t>
            </a:r>
          </a:p>
          <a:p>
            <a:pPr marL="457200" lvl="1" indent="0">
              <a:buNone/>
            </a:pPr>
            <a:r>
              <a:rPr lang="it-IT" sz="1800" b="1" i="1" dirty="0">
                <a:solidFill>
                  <a:srgbClr val="C00000"/>
                </a:solidFill>
              </a:rPr>
              <a:t>Difformità che rientrano nell’art. 1 </a:t>
            </a:r>
            <a:r>
              <a:rPr lang="it-IT" sz="1800" b="1" i="1" dirty="0" err="1">
                <a:solidFill>
                  <a:srgbClr val="C00000"/>
                </a:solidFill>
              </a:rPr>
              <a:t>sexies</a:t>
            </a:r>
            <a:r>
              <a:rPr lang="it-IT" sz="1800" b="1" i="1" dirty="0">
                <a:solidFill>
                  <a:srgbClr val="C00000"/>
                </a:solidFill>
              </a:rPr>
              <a:t> del decreto legge 55/2018</a:t>
            </a:r>
          </a:p>
          <a:p>
            <a:pPr lvl="2"/>
            <a:r>
              <a:rPr lang="it-IT" sz="1600" dirty="0"/>
              <a:t>Il professionista presenta la scia in sanatoria contestualmente alla domanda di contributo</a:t>
            </a:r>
          </a:p>
          <a:p>
            <a:pPr marL="457200" lvl="1" indent="0">
              <a:buNone/>
            </a:pPr>
            <a:r>
              <a:rPr lang="it-IT" sz="1800" b="1" i="1" dirty="0">
                <a:solidFill>
                  <a:srgbClr val="C00000"/>
                </a:solidFill>
              </a:rPr>
              <a:t>Altre difformità</a:t>
            </a:r>
          </a:p>
          <a:p>
            <a:pPr lvl="1"/>
            <a:r>
              <a:rPr lang="it-IT" sz="1600" b="1" dirty="0"/>
              <a:t>Gravi abusi o difformità</a:t>
            </a:r>
          </a:p>
          <a:p>
            <a:pPr lvl="2"/>
            <a:r>
              <a:rPr lang="it-IT" sz="1600" dirty="0"/>
              <a:t>Deve essere preventivamente definito il relativo provvedimento amministrativo</a:t>
            </a:r>
          </a:p>
          <a:p>
            <a:pPr lvl="1"/>
            <a:r>
              <a:rPr lang="it-IT" sz="1600" b="1" dirty="0"/>
              <a:t>Lievi o parziali </a:t>
            </a:r>
            <a:r>
              <a:rPr lang="it-IT" sz="1600" b="1" dirty="0" smtClean="0"/>
              <a:t>difformità</a:t>
            </a:r>
            <a:endParaRPr lang="it-IT" sz="1600" b="1" dirty="0"/>
          </a:p>
          <a:p>
            <a:pPr lvl="2"/>
            <a:r>
              <a:rPr lang="it-IT" sz="1600" dirty="0"/>
              <a:t>Sono sanzionate secondo procedimenti propri ai sensi del DPR 380/200</a:t>
            </a:r>
            <a:r>
              <a:rPr lang="it-IT" sz="1600" b="1" dirty="0"/>
              <a:t>1</a:t>
            </a:r>
          </a:p>
          <a:p>
            <a:pPr lvl="2"/>
            <a:endParaRPr lang="it-IT" sz="1600" dirty="0"/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6CD82BA4-F551-F84E-BA6E-CEECFF9EAAF9}"/>
              </a:ext>
            </a:extLst>
          </p:cNvPr>
          <p:cNvSpPr/>
          <p:nvPr/>
        </p:nvSpPr>
        <p:spPr>
          <a:xfrm>
            <a:off x="457200" y="5158933"/>
            <a:ext cx="7859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u="sng" dirty="0">
                <a:solidFill>
                  <a:srgbClr val="0432FF"/>
                </a:solidFill>
              </a:rPr>
              <a:t>NON SPETTA IL CONTRIBUTO PER LE MAGGIORI SUPERFICI CORRELATE A SANATORIE PRESENTATE DOPO IL 24 AGOSTO 2016</a:t>
            </a:r>
          </a:p>
        </p:txBody>
      </p:sp>
    </p:spTree>
    <p:extLst>
      <p:ext uri="{BB962C8B-B14F-4D97-AF65-F5344CB8AC3E}">
        <p14:creationId xmlns:p14="http://schemas.microsoft.com/office/powerpoint/2010/main" val="2971143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Gestione delle difformità (2)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3553"/>
            <a:ext cx="8229600" cy="4203719"/>
          </a:xfrm>
        </p:spPr>
        <p:txBody>
          <a:bodyPr/>
          <a:lstStyle/>
          <a:p>
            <a:r>
              <a:rPr lang="it-IT" sz="2000" b="1" dirty="0"/>
              <a:t>Non costituiscono abuso edilizio:</a:t>
            </a:r>
          </a:p>
          <a:p>
            <a:pPr lvl="1" algn="just"/>
            <a:r>
              <a:rPr lang="it-IT" sz="2000" dirty="0"/>
              <a:t>La realizzazione di un manufatto di minori dimensioni rispetto al progetto </a:t>
            </a:r>
            <a:r>
              <a:rPr lang="it-IT" sz="2000" dirty="0" smtClean="0"/>
              <a:t>autorizzato</a:t>
            </a:r>
          </a:p>
          <a:p>
            <a:pPr lvl="1"/>
            <a:endParaRPr lang="it-IT" sz="2000" dirty="0"/>
          </a:p>
          <a:p>
            <a:pPr lvl="1" algn="just"/>
            <a:r>
              <a:rPr lang="it-IT" sz="2000" dirty="0"/>
              <a:t>gli interventi che rientrano nelle tolleranze esecutive ammesse all’epoca di realizzazione del </a:t>
            </a:r>
            <a:r>
              <a:rPr lang="it-IT" sz="2000" dirty="0" smtClean="0"/>
              <a:t>manufatto</a:t>
            </a:r>
          </a:p>
          <a:p>
            <a:pPr lvl="1"/>
            <a:endParaRPr lang="it-IT" sz="2000" dirty="0"/>
          </a:p>
          <a:p>
            <a:pPr lvl="1" algn="just"/>
            <a:r>
              <a:rPr lang="it-IT" sz="2000" dirty="0"/>
              <a:t>le difformità tra lo stato legittimo, come desumibile dai titoli edilizi presentati o rilasciati, e le mappe e le piantine catastali, che presentano difformità grafiche anche in planimetria o traslazioni formali dell'immobile, solitamente dovute anch’esse ai differenti strumenti di misurazione o di disegno utilizzati nel corso dei decenni. </a:t>
            </a:r>
          </a:p>
          <a:p>
            <a:pPr lvl="1"/>
            <a:endParaRPr lang="it-IT" sz="2000" dirty="0"/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361693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spc="-12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Il sistema dei controlli (1)</a:t>
            </a:r>
            <a:endParaRPr lang="it-IT" sz="3200" spc="-12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45E926A6-1466-4843-907B-47B57EFE2086}"/>
              </a:ext>
            </a:extLst>
          </p:cNvPr>
          <p:cNvSpPr/>
          <p:nvPr/>
        </p:nvSpPr>
        <p:spPr>
          <a:xfrm>
            <a:off x="1776133" y="1371904"/>
            <a:ext cx="5724128" cy="78260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CONTROLLI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CDC90C87-FD05-9342-AFFD-3BD1D88E939B}"/>
              </a:ext>
            </a:extLst>
          </p:cNvPr>
          <p:cNvSpPr/>
          <p:nvPr/>
        </p:nvSpPr>
        <p:spPr>
          <a:xfrm>
            <a:off x="1776132" y="2610101"/>
            <a:ext cx="2770921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Preventivi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B88C6A31-8993-334C-9C33-3BFA834C1BFC}"/>
              </a:ext>
            </a:extLst>
          </p:cNvPr>
          <p:cNvSpPr/>
          <p:nvPr/>
        </p:nvSpPr>
        <p:spPr>
          <a:xfrm>
            <a:off x="4728461" y="2610101"/>
            <a:ext cx="2770920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Successivi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7F7BB8CD-7A30-FB46-904B-6EB9C2109006}"/>
              </a:ext>
            </a:extLst>
          </p:cNvPr>
          <p:cNvSpPr/>
          <p:nvPr/>
        </p:nvSpPr>
        <p:spPr>
          <a:xfrm>
            <a:off x="3252737" y="3848318"/>
            <a:ext cx="2770920" cy="5351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SCIA edilizia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926DF046-F053-8646-AD2B-3BC1EB43A6F0}"/>
              </a:ext>
            </a:extLst>
          </p:cNvPr>
          <p:cNvSpPr/>
          <p:nvPr/>
        </p:nvSpPr>
        <p:spPr>
          <a:xfrm>
            <a:off x="3252737" y="4464514"/>
            <a:ext cx="2760778" cy="5351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Domanda di concessione del contributo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A0ED6E5C-2AAA-B449-B72D-440E861D8A2B}"/>
              </a:ext>
            </a:extLst>
          </p:cNvPr>
          <p:cNvSpPr/>
          <p:nvPr/>
        </p:nvSpPr>
        <p:spPr>
          <a:xfrm>
            <a:off x="6449811" y="3844456"/>
            <a:ext cx="1693028" cy="5990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Comune</a:t>
            </a:r>
          </a:p>
        </p:txBody>
      </p:sp>
      <p:cxnSp>
        <p:nvCxnSpPr>
          <p:cNvPr id="26" name="Connettore 4 25">
            <a:extLst>
              <a:ext uri="{FF2B5EF4-FFF2-40B4-BE49-F238E27FC236}">
                <a16:creationId xmlns:a16="http://schemas.microsoft.com/office/drawing/2014/main" xmlns="" id="{E852C460-CEF5-8748-9F18-05FF546D9945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5400000">
            <a:off x="3672098" y="1644002"/>
            <a:ext cx="455594" cy="1476604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>
            <a:extLst>
              <a:ext uri="{FF2B5EF4-FFF2-40B4-BE49-F238E27FC236}">
                <a16:creationId xmlns:a16="http://schemas.microsoft.com/office/drawing/2014/main" xmlns="" id="{D56A1833-0BE2-CA43-A78C-8C6316FD2EEA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 rot="16200000" flipH="1">
            <a:off x="5148262" y="1644442"/>
            <a:ext cx="455594" cy="1475724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AA6A9FC4-E675-9B42-B4C0-C60776DE4465}"/>
              </a:ext>
            </a:extLst>
          </p:cNvPr>
          <p:cNvSpPr txBox="1"/>
          <p:nvPr/>
        </p:nvSpPr>
        <p:spPr>
          <a:xfrm>
            <a:off x="27011" y="2540279"/>
            <a:ext cx="17534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/>
              <a:t>Campione</a:t>
            </a:r>
          </a:p>
          <a:p>
            <a:pPr algn="r"/>
            <a:r>
              <a:rPr lang="it-IT" sz="1400" dirty="0"/>
              <a:t>20% istanze mese precedente sorteggio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0E1D8A68-12DD-9044-B9B4-F91C301F7EAB}"/>
              </a:ext>
            </a:extLst>
          </p:cNvPr>
          <p:cNvSpPr/>
          <p:nvPr/>
        </p:nvSpPr>
        <p:spPr>
          <a:xfrm>
            <a:off x="3161592" y="3789040"/>
            <a:ext cx="2952329" cy="1308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4 6">
            <a:extLst>
              <a:ext uri="{FF2B5EF4-FFF2-40B4-BE49-F238E27FC236}">
                <a16:creationId xmlns:a16="http://schemas.microsoft.com/office/drawing/2014/main" xmlns="" id="{2F6ABB7D-9894-314C-9A96-B8047AF7A987}"/>
              </a:ext>
            </a:extLst>
          </p:cNvPr>
          <p:cNvCxnSpPr>
            <a:stCxn id="17" idx="2"/>
            <a:endCxn id="4" idx="0"/>
          </p:cNvCxnSpPr>
          <p:nvPr/>
        </p:nvCxnSpPr>
        <p:spPr>
          <a:xfrm rot="16200000" flipH="1">
            <a:off x="3609716" y="2760999"/>
            <a:ext cx="579918" cy="1476164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4 12">
            <a:extLst>
              <a:ext uri="{FF2B5EF4-FFF2-40B4-BE49-F238E27FC236}">
                <a16:creationId xmlns:a16="http://schemas.microsoft.com/office/drawing/2014/main" xmlns="" id="{AE54B12C-9C3B-1243-A91D-6B5A9252A943}"/>
              </a:ext>
            </a:extLst>
          </p:cNvPr>
          <p:cNvCxnSpPr>
            <a:stCxn id="18" idx="2"/>
            <a:endCxn id="4" idx="0"/>
          </p:cNvCxnSpPr>
          <p:nvPr/>
        </p:nvCxnSpPr>
        <p:spPr>
          <a:xfrm rot="5400000">
            <a:off x="5085880" y="2760999"/>
            <a:ext cx="579918" cy="1476164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xmlns="" id="{53C912AC-028D-464F-8C0D-889E69441406}"/>
              </a:ext>
            </a:extLst>
          </p:cNvPr>
          <p:cNvSpPr/>
          <p:nvPr/>
        </p:nvSpPr>
        <p:spPr>
          <a:xfrm>
            <a:off x="1083504" y="4442742"/>
            <a:ext cx="1693028" cy="5990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USR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xmlns="" id="{73A1E125-81EB-0A43-8A6C-C56F9B850C4C}"/>
              </a:ext>
            </a:extLst>
          </p:cNvPr>
          <p:cNvSpPr txBox="1"/>
          <p:nvPr/>
        </p:nvSpPr>
        <p:spPr>
          <a:xfrm>
            <a:off x="7499381" y="2540279"/>
            <a:ext cx="15036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Campione</a:t>
            </a:r>
          </a:p>
          <a:p>
            <a:r>
              <a:rPr lang="it-IT" sz="1400" dirty="0"/>
              <a:t>20% decreti concessione mese</a:t>
            </a:r>
          </a:p>
        </p:txBody>
      </p:sp>
      <p:sp>
        <p:nvSpPr>
          <p:cNvPr id="37" name="Freccia giù 36">
            <a:extLst>
              <a:ext uri="{FF2B5EF4-FFF2-40B4-BE49-F238E27FC236}">
                <a16:creationId xmlns:a16="http://schemas.microsoft.com/office/drawing/2014/main" xmlns="" id="{F132C265-A9FA-0844-A976-527D614A7572}"/>
              </a:ext>
            </a:extLst>
          </p:cNvPr>
          <p:cNvSpPr/>
          <p:nvPr/>
        </p:nvSpPr>
        <p:spPr>
          <a:xfrm rot="16200000">
            <a:off x="2786100" y="4520748"/>
            <a:ext cx="504056" cy="43204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giù 37">
            <a:extLst>
              <a:ext uri="{FF2B5EF4-FFF2-40B4-BE49-F238E27FC236}">
                <a16:creationId xmlns:a16="http://schemas.microsoft.com/office/drawing/2014/main" xmlns="" id="{AB5AE459-4DF2-3347-A84F-665BD434EF75}"/>
              </a:ext>
            </a:extLst>
          </p:cNvPr>
          <p:cNvSpPr/>
          <p:nvPr/>
        </p:nvSpPr>
        <p:spPr>
          <a:xfrm rot="5400000">
            <a:off x="5953038" y="3927780"/>
            <a:ext cx="504056" cy="43204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FA9C621D-2E17-004F-B20E-05160464776F}"/>
              </a:ext>
            </a:extLst>
          </p:cNvPr>
          <p:cNvSpPr/>
          <p:nvPr/>
        </p:nvSpPr>
        <p:spPr>
          <a:xfrm>
            <a:off x="2706691" y="5385212"/>
            <a:ext cx="3893977" cy="52322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400" dirty="0"/>
              <a:t>L’USR trasmette al Comune l’elenco delle pratiche sorteggiate per effettuare il controllo congiunto</a:t>
            </a:r>
          </a:p>
        </p:txBody>
      </p:sp>
      <p:cxnSp>
        <p:nvCxnSpPr>
          <p:cNvPr id="27" name="Connettore 4 26">
            <a:extLst>
              <a:ext uri="{FF2B5EF4-FFF2-40B4-BE49-F238E27FC236}">
                <a16:creationId xmlns:a16="http://schemas.microsoft.com/office/drawing/2014/main" xmlns="" id="{19EC9BE2-6D0A-3B40-9E3D-9484D1CA638D}"/>
              </a:ext>
            </a:extLst>
          </p:cNvPr>
          <p:cNvCxnSpPr>
            <a:cxnSpLocks/>
            <a:stCxn id="29" idx="2"/>
            <a:endCxn id="24" idx="1"/>
          </p:cNvCxnSpPr>
          <p:nvPr/>
        </p:nvCxnSpPr>
        <p:spPr>
          <a:xfrm rot="16200000" flipH="1">
            <a:off x="2015825" y="4955955"/>
            <a:ext cx="605059" cy="7766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>
            <a:extLst>
              <a:ext uri="{FF2B5EF4-FFF2-40B4-BE49-F238E27FC236}">
                <a16:creationId xmlns:a16="http://schemas.microsoft.com/office/drawing/2014/main" xmlns="" id="{02047886-FD02-6F44-99F6-0D12B1B9E1F3}"/>
              </a:ext>
            </a:extLst>
          </p:cNvPr>
          <p:cNvCxnSpPr>
            <a:cxnSpLocks/>
            <a:stCxn id="24" idx="3"/>
            <a:endCxn id="21" idx="2"/>
          </p:cNvCxnSpPr>
          <p:nvPr/>
        </p:nvCxnSpPr>
        <p:spPr>
          <a:xfrm flipV="1">
            <a:off x="6600668" y="4443477"/>
            <a:ext cx="695657" cy="12033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>
            <a:extLst>
              <a:ext uri="{FF2B5EF4-FFF2-40B4-BE49-F238E27FC236}">
                <a16:creationId xmlns:a16="http://schemas.microsoft.com/office/drawing/2014/main" xmlns="" id="{5AFC66C6-56E0-1342-98DD-FFBF336C4D07}"/>
              </a:ext>
            </a:extLst>
          </p:cNvPr>
          <p:cNvCxnSpPr>
            <a:stCxn id="29" idx="0"/>
          </p:cNvCxnSpPr>
          <p:nvPr/>
        </p:nvCxnSpPr>
        <p:spPr>
          <a:xfrm flipH="1" flipV="1">
            <a:off x="1907704" y="3212976"/>
            <a:ext cx="22314" cy="1229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09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 controlli preventivi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F9BE74CA-BBC1-D242-A795-CA3FDE6152C7}"/>
              </a:ext>
            </a:extLst>
          </p:cNvPr>
          <p:cNvSpPr/>
          <p:nvPr/>
        </p:nvSpPr>
        <p:spPr>
          <a:xfrm>
            <a:off x="1558553" y="1371904"/>
            <a:ext cx="6421551" cy="78260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CONTROLLI PREVENTIVI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12F54937-3061-0A4D-8BF6-C3AEDEC6A1F2}"/>
              </a:ext>
            </a:extLst>
          </p:cNvPr>
          <p:cNvSpPr/>
          <p:nvPr/>
        </p:nvSpPr>
        <p:spPr>
          <a:xfrm>
            <a:off x="1558553" y="2636912"/>
            <a:ext cx="3120072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USR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83B3B0B1-6EDC-C24A-8C93-63A784DBA55E}"/>
              </a:ext>
            </a:extLst>
          </p:cNvPr>
          <p:cNvSpPr/>
          <p:nvPr/>
        </p:nvSpPr>
        <p:spPr>
          <a:xfrm>
            <a:off x="4860032" y="2636912"/>
            <a:ext cx="3120072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Comune</a:t>
            </a:r>
          </a:p>
        </p:txBody>
      </p:sp>
      <p:cxnSp>
        <p:nvCxnSpPr>
          <p:cNvPr id="16" name="Connettore 4 15">
            <a:extLst>
              <a:ext uri="{FF2B5EF4-FFF2-40B4-BE49-F238E27FC236}">
                <a16:creationId xmlns:a16="http://schemas.microsoft.com/office/drawing/2014/main" xmlns="" id="{ED0667FE-2D4E-3347-8923-944359C2AC9E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rot="5400000">
            <a:off x="3702757" y="1570339"/>
            <a:ext cx="482405" cy="1650740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>
            <a:extLst>
              <a:ext uri="{FF2B5EF4-FFF2-40B4-BE49-F238E27FC236}">
                <a16:creationId xmlns:a16="http://schemas.microsoft.com/office/drawing/2014/main" xmlns="" id="{B4CEA7B6-B528-5B46-824B-6A136D411B89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16200000" flipH="1">
            <a:off x="5353496" y="1570339"/>
            <a:ext cx="482405" cy="1650739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535BEC7A-8031-DE44-8B6C-5F8463D3E261}"/>
              </a:ext>
            </a:extLst>
          </p:cNvPr>
          <p:cNvSpPr/>
          <p:nvPr/>
        </p:nvSpPr>
        <p:spPr>
          <a:xfrm>
            <a:off x="1547664" y="3284984"/>
            <a:ext cx="3120073" cy="24482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bg2">
                    <a:lumMod val="25000"/>
                  </a:schemeClr>
                </a:solidFill>
              </a:rPr>
              <a:t>Verifica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L’importo del contributo concedibile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La congruità dell’importo dell’intervento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La coerenza dell’intervento con gli elaborati tecnici allegati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Il livello operativo se non richiesto preventivamente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05E1C2CD-4CEC-8A4E-9804-B2EA51729DD6}"/>
              </a:ext>
            </a:extLst>
          </p:cNvPr>
          <p:cNvSpPr/>
          <p:nvPr/>
        </p:nvSpPr>
        <p:spPr>
          <a:xfrm>
            <a:off x="4860032" y="3284984"/>
            <a:ext cx="3120073" cy="24482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bg2">
                    <a:lumMod val="25000"/>
                  </a:schemeClr>
                </a:solidFill>
              </a:rPr>
              <a:t>Verifica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La conformità edilizia dell’intervento 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La conformità urbanistica dell’intervento</a:t>
            </a:r>
          </a:p>
          <a:p>
            <a:pPr marL="139700" indent="-139700">
              <a:buFont typeface="Arial" panose="020B0604020202020204" pitchFamily="34" charset="0"/>
              <a:buChar char="•"/>
            </a:pPr>
            <a:r>
              <a:rPr lang="it-IT" sz="1500" dirty="0">
                <a:solidFill>
                  <a:schemeClr val="bg2">
                    <a:lumMod val="25000"/>
                  </a:schemeClr>
                </a:solidFill>
              </a:rPr>
              <a:t>L’utilizzabilità dell’edificio alla data del sisma ai sensi dell’art.10 del decreto legge</a:t>
            </a:r>
          </a:p>
        </p:txBody>
      </p:sp>
    </p:spTree>
    <p:extLst>
      <p:ext uri="{BB962C8B-B14F-4D97-AF65-F5344CB8AC3E}">
        <p14:creationId xmlns:p14="http://schemas.microsoft.com/office/powerpoint/2010/main" val="3904987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 controlli preventivi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F9BE74CA-BBC1-D242-A795-CA3FDE6152C7}"/>
              </a:ext>
            </a:extLst>
          </p:cNvPr>
          <p:cNvSpPr/>
          <p:nvPr/>
        </p:nvSpPr>
        <p:spPr>
          <a:xfrm>
            <a:off x="2195735" y="1371904"/>
            <a:ext cx="4896545" cy="78260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CONTROLLI SUCCESSIVI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12F54937-3061-0A4D-8BF6-C3AEDEC6A1F2}"/>
              </a:ext>
            </a:extLst>
          </p:cNvPr>
          <p:cNvSpPr/>
          <p:nvPr/>
        </p:nvSpPr>
        <p:spPr>
          <a:xfrm>
            <a:off x="1558553" y="2492896"/>
            <a:ext cx="3120072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USR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83B3B0B1-6EDC-C24A-8C93-63A784DBA55E}"/>
              </a:ext>
            </a:extLst>
          </p:cNvPr>
          <p:cNvSpPr/>
          <p:nvPr/>
        </p:nvSpPr>
        <p:spPr>
          <a:xfrm>
            <a:off x="4860032" y="2492896"/>
            <a:ext cx="3120072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Comune</a:t>
            </a:r>
          </a:p>
        </p:txBody>
      </p:sp>
      <p:cxnSp>
        <p:nvCxnSpPr>
          <p:cNvPr id="16" name="Connettore 4 15">
            <a:extLst>
              <a:ext uri="{FF2B5EF4-FFF2-40B4-BE49-F238E27FC236}">
                <a16:creationId xmlns:a16="http://schemas.microsoft.com/office/drawing/2014/main" xmlns="" id="{ED0667FE-2D4E-3347-8923-944359C2AC9E}"/>
              </a:ext>
            </a:extLst>
          </p:cNvPr>
          <p:cNvCxnSpPr>
            <a:cxnSpLocks/>
          </p:cNvCxnSpPr>
          <p:nvPr/>
        </p:nvCxnSpPr>
        <p:spPr>
          <a:xfrm rot="5400000">
            <a:off x="3869371" y="1539341"/>
            <a:ext cx="338389" cy="1525419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>
            <a:extLst>
              <a:ext uri="{FF2B5EF4-FFF2-40B4-BE49-F238E27FC236}">
                <a16:creationId xmlns:a16="http://schemas.microsoft.com/office/drawing/2014/main" xmlns="" id="{B4CEA7B6-B528-5B46-824B-6A136D411B89}"/>
              </a:ext>
            </a:extLst>
          </p:cNvPr>
          <p:cNvCxnSpPr>
            <a:cxnSpLocks/>
          </p:cNvCxnSpPr>
          <p:nvPr/>
        </p:nvCxnSpPr>
        <p:spPr>
          <a:xfrm rot="16200000" flipH="1">
            <a:off x="5506860" y="1414022"/>
            <a:ext cx="338389" cy="1776060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535BEC7A-8031-DE44-8B6C-5F8463D3E261}"/>
              </a:ext>
            </a:extLst>
          </p:cNvPr>
          <p:cNvSpPr/>
          <p:nvPr/>
        </p:nvSpPr>
        <p:spPr>
          <a:xfrm>
            <a:off x="1547664" y="3140967"/>
            <a:ext cx="3120073" cy="27363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600" b="1" dirty="0">
              <a:solidFill>
                <a:schemeClr val="bg2">
                  <a:lumMod val="25000"/>
                </a:schemeClr>
              </a:solidFill>
            </a:endParaRPr>
          </a:p>
          <a:p>
            <a:pPr marL="139700" indent="-1397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it-IT" sz="14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conformità intervento a progetto e contributo </a:t>
            </a:r>
          </a:p>
          <a:p>
            <a:pPr marL="139700" indent="-1397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it-IT" sz="14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rispondenza tipologie di materiali impiegati alle  macro-voci (opere strutturali, finiture connesse ecc.). Rispondenza opere eseguite a progetto anche con prove o sondaggi da effettuarsi da parte del D.L., se dal controllo emergono indicazioni univoche e concordanti sulla mancanza dei requisiti richiesti</a:t>
            </a:r>
            <a:endParaRPr lang="it-IT" sz="14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05E1C2CD-4CEC-8A4E-9804-B2EA51729DD6}"/>
              </a:ext>
            </a:extLst>
          </p:cNvPr>
          <p:cNvSpPr/>
          <p:nvPr/>
        </p:nvSpPr>
        <p:spPr>
          <a:xfrm>
            <a:off x="4860032" y="3140968"/>
            <a:ext cx="3120073" cy="27363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it-IT" sz="14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Le verifiche ed i controlli da parte del Comune sulla SCIA edilizia o il permesso di costruire sono svolte ai sensi di quanto previsto dal DPR 6 giugno 2001, n. 380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0F5B8CFA-0929-2441-972A-5C0DC65883E5}"/>
              </a:ext>
            </a:extLst>
          </p:cNvPr>
          <p:cNvSpPr txBox="1"/>
          <p:nvPr/>
        </p:nvSpPr>
        <p:spPr>
          <a:xfrm>
            <a:off x="7236296" y="1412776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</a:rPr>
              <a:t>Campione</a:t>
            </a:r>
          </a:p>
          <a:p>
            <a:pPr algn="ctr"/>
            <a:r>
              <a:rPr lang="it-IT" sz="1400" dirty="0">
                <a:solidFill>
                  <a:srgbClr val="000000"/>
                </a:solidFill>
              </a:rPr>
              <a:t>10% inizio lavori o in corso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31B4D527-D0AC-3C48-9613-D770D039165B}"/>
              </a:ext>
            </a:extLst>
          </p:cNvPr>
          <p:cNvSpPr txBox="1"/>
          <p:nvPr/>
        </p:nvSpPr>
        <p:spPr>
          <a:xfrm>
            <a:off x="323528" y="1268760"/>
            <a:ext cx="15036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Campione</a:t>
            </a:r>
          </a:p>
          <a:p>
            <a:pPr algn="ctr"/>
            <a:r>
              <a:rPr lang="it-IT" sz="1400" dirty="0"/>
              <a:t>10% fine </a:t>
            </a:r>
            <a:r>
              <a:rPr lang="it-IT" sz="1400" dirty="0" smtClean="0"/>
              <a:t>lavori e regolare esecuzione attestati dal  </a:t>
            </a:r>
            <a:r>
              <a:rPr lang="it-IT" sz="1400" dirty="0"/>
              <a:t>D.L.</a:t>
            </a:r>
          </a:p>
        </p:txBody>
      </p:sp>
    </p:spTree>
    <p:extLst>
      <p:ext uri="{BB962C8B-B14F-4D97-AF65-F5344CB8AC3E}">
        <p14:creationId xmlns:p14="http://schemas.microsoft.com/office/powerpoint/2010/main" val="369923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 smtClean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Il regime transitorio 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F9BE74CA-BBC1-D242-A795-CA3FDE6152C7}"/>
              </a:ext>
            </a:extLst>
          </p:cNvPr>
          <p:cNvSpPr/>
          <p:nvPr/>
        </p:nvSpPr>
        <p:spPr>
          <a:xfrm>
            <a:off x="2195735" y="1371904"/>
            <a:ext cx="4896545" cy="78260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 </a:t>
            </a:r>
            <a:r>
              <a:rPr lang="it-IT" dirty="0" smtClean="0"/>
              <a:t>domande già inoltrate all’ufficio prima dell’entrata in vigore dell’ordinanza:</a:t>
            </a:r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535BEC7A-8031-DE44-8B6C-5F8463D3E261}"/>
              </a:ext>
            </a:extLst>
          </p:cNvPr>
          <p:cNvSpPr/>
          <p:nvPr/>
        </p:nvSpPr>
        <p:spPr>
          <a:xfrm>
            <a:off x="395536" y="2420888"/>
            <a:ext cx="2592288" cy="15121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chemeClr val="bg2">
                    <a:lumMod val="25000"/>
                  </a:schemeClr>
                </a:solidFill>
              </a:rPr>
              <a:t>Proseguono il loro iter istruttorio con il regime previgente all’entrata in vigore dell’ordinanza 100</a:t>
            </a:r>
            <a:endParaRPr lang="it-IT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05E1C2CD-4CEC-8A4E-9804-B2EA51729DD6}"/>
              </a:ext>
            </a:extLst>
          </p:cNvPr>
          <p:cNvSpPr/>
          <p:nvPr/>
        </p:nvSpPr>
        <p:spPr>
          <a:xfrm>
            <a:off x="5652120" y="2420888"/>
            <a:ext cx="2592288" cy="29523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chemeClr val="bg2">
                    <a:lumMod val="25000"/>
                  </a:schemeClr>
                </a:solidFill>
              </a:rPr>
              <a:t>Essere ripresentate dal professionista con le modalità previste dall’ord.100</a:t>
            </a:r>
          </a:p>
          <a:p>
            <a:r>
              <a:rPr lang="it-IT" sz="1600" b="1" u="sng" dirty="0" smtClean="0">
                <a:solidFill>
                  <a:schemeClr val="bg2">
                    <a:lumMod val="25000"/>
                  </a:schemeClr>
                </a:solidFill>
              </a:rPr>
              <a:t>A condizione che:</a:t>
            </a:r>
          </a:p>
          <a:p>
            <a:pPr marL="342900" indent="-342900">
              <a:buAutoNum type="alphaLcParenR"/>
            </a:pPr>
            <a:r>
              <a:rPr lang="it-IT" sz="1600" b="1" dirty="0" smtClean="0">
                <a:solidFill>
                  <a:schemeClr val="bg2">
                    <a:lumMod val="25000"/>
                  </a:schemeClr>
                </a:solidFill>
              </a:rPr>
              <a:t>Rientrino nei limiti di importo dell’art.3</a:t>
            </a:r>
          </a:p>
          <a:p>
            <a:pPr marL="342900" indent="-342900">
              <a:buAutoNum type="alphaLcParenR"/>
            </a:pPr>
            <a:r>
              <a:rPr lang="it-IT" sz="1600" b="1" dirty="0" smtClean="0">
                <a:solidFill>
                  <a:schemeClr val="bg2">
                    <a:lumMod val="25000"/>
                  </a:schemeClr>
                </a:solidFill>
              </a:rPr>
              <a:t>Non sia ancora stato comunicato al professionista l’importo del computo metrico ritenuto congruo</a:t>
            </a:r>
            <a:endParaRPr lang="it-IT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03848" y="2852936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Oppure </a:t>
            </a:r>
          </a:p>
          <a:p>
            <a:pPr algn="ctr"/>
            <a:r>
              <a:rPr lang="it-IT" dirty="0" smtClean="0"/>
              <a:t>(a scelta del professionista)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031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7A4B7FE-55DF-9542-86A5-3EFD17D7B715}"/>
              </a:ext>
            </a:extLst>
          </p:cNvPr>
          <p:cNvSpPr/>
          <p:nvPr/>
        </p:nvSpPr>
        <p:spPr>
          <a:xfrm>
            <a:off x="539552" y="1340768"/>
            <a:ext cx="7848872" cy="10801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Nel regime transitorio, come si comportano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 USR e COMUNE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 nel caso </a:t>
            </a:r>
            <a:r>
              <a:rPr lang="it-IT" sz="2400" b="1" dirty="0" smtClean="0">
                <a:solidFill>
                  <a:schemeClr val="bg1"/>
                </a:solidFill>
              </a:rPr>
              <a:t>di ripresentazione dell’istanza qualora: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65783F85-7E36-924A-94A9-855A64883C55}"/>
              </a:ext>
            </a:extLst>
          </p:cNvPr>
          <p:cNvSpPr/>
          <p:nvPr/>
        </p:nvSpPr>
        <p:spPr>
          <a:xfrm>
            <a:off x="598172" y="2960948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00253C"/>
                </a:solidFill>
              </a:rPr>
              <a:t>Non è conclusa l’istruttoria preliminare </a:t>
            </a:r>
            <a:endParaRPr lang="it-IT" sz="1400" dirty="0">
              <a:solidFill>
                <a:srgbClr val="00253C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B1EFBD1D-DCFB-8D46-AF4B-C2978E9A4586}"/>
              </a:ext>
            </a:extLst>
          </p:cNvPr>
          <p:cNvSpPr/>
          <p:nvPr/>
        </p:nvSpPr>
        <p:spPr>
          <a:xfrm>
            <a:off x="3419872" y="2996952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00253C"/>
                </a:solidFill>
              </a:rPr>
              <a:t>L’USR ha concluso l’istruttoria preliminare</a:t>
            </a:r>
            <a:endParaRPr lang="it-IT" sz="1400" b="1" dirty="0">
              <a:solidFill>
                <a:srgbClr val="00253C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619AA846-3F04-094F-811A-3D19117D02A5}"/>
              </a:ext>
            </a:extLst>
          </p:cNvPr>
          <p:cNvSpPr/>
          <p:nvPr/>
        </p:nvSpPr>
        <p:spPr>
          <a:xfrm>
            <a:off x="6372200" y="2996952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00253C"/>
                </a:solidFill>
              </a:rPr>
              <a:t>L’USR o il COMUNE hanno notificato al professionista richiesta di chiarimenti</a:t>
            </a:r>
            <a:endParaRPr lang="it-IT" sz="1400" dirty="0">
              <a:solidFill>
                <a:srgbClr val="00253C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E76CD7B3-D937-644D-A9CD-AB956B272003}"/>
              </a:ext>
            </a:extLst>
          </p:cNvPr>
          <p:cNvSpPr/>
          <p:nvPr/>
        </p:nvSpPr>
        <p:spPr>
          <a:xfrm>
            <a:off x="586138" y="4509120"/>
            <a:ext cx="2304256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400" dirty="0">
                <a:solidFill>
                  <a:srgbClr val="00253C"/>
                </a:solidFill>
              </a:rPr>
              <a:t>USR e COMUNE procedono in parallelo con le modalità disciplinate dall’ord.100</a:t>
            </a:r>
            <a:endParaRPr lang="it-IT" sz="1400" dirty="0">
              <a:solidFill>
                <a:srgbClr val="00253C"/>
              </a:solidFill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BCF4DBB1-258B-AB4A-90FF-EDE6EE5FF1B3}"/>
              </a:ext>
            </a:extLst>
          </p:cNvPr>
          <p:cNvSpPr/>
          <p:nvPr/>
        </p:nvSpPr>
        <p:spPr>
          <a:xfrm>
            <a:off x="3347864" y="4509120"/>
            <a:ext cx="2592288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400" dirty="0" smtClean="0">
                <a:solidFill>
                  <a:srgbClr val="00253C"/>
                </a:solidFill>
              </a:rPr>
              <a:t>USR comunica al COMUNE (qualora non lo abbia già fatto) la conclusione dell’istruttoria preliminare. Il COMUNE procede nei 30 gg successivi ai sensi dell’ord.100 </a:t>
            </a:r>
            <a:endParaRPr lang="it-IT" sz="1400" dirty="0">
              <a:solidFill>
                <a:srgbClr val="00253C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E7CCB17E-0791-9044-928C-BA22FDB847D5}"/>
              </a:ext>
            </a:extLst>
          </p:cNvPr>
          <p:cNvSpPr/>
          <p:nvPr/>
        </p:nvSpPr>
        <p:spPr>
          <a:xfrm>
            <a:off x="6372200" y="4509120"/>
            <a:ext cx="2304256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400" dirty="0" smtClean="0">
                <a:solidFill>
                  <a:srgbClr val="00253C"/>
                </a:solidFill>
              </a:rPr>
              <a:t>Si verifica sei i rilievi mossi siano superabili con le certificazioni e attestazioni. Restano fermi tutti gli atti anche ai fini dei controlli successivi</a:t>
            </a:r>
            <a:endParaRPr lang="it-IT" sz="1400" dirty="0">
              <a:solidFill>
                <a:srgbClr val="00253C"/>
              </a:solidFill>
            </a:endParaRPr>
          </a:p>
        </p:txBody>
      </p:sp>
      <p:cxnSp>
        <p:nvCxnSpPr>
          <p:cNvPr id="16" name="Connettore 4 15">
            <a:extLst>
              <a:ext uri="{FF2B5EF4-FFF2-40B4-BE49-F238E27FC236}">
                <a16:creationId xmlns:a16="http://schemas.microsoft.com/office/drawing/2014/main" xmlns="" id="{4FB11FB0-387E-8445-8EC8-8097EDAAC50C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rot="5400000">
            <a:off x="2837114" y="1334074"/>
            <a:ext cx="540060" cy="2713688"/>
          </a:xfrm>
          <a:prstGeom prst="bentConnector3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>
            <a:extLst>
              <a:ext uri="{FF2B5EF4-FFF2-40B4-BE49-F238E27FC236}">
                <a16:creationId xmlns:a16="http://schemas.microsoft.com/office/drawing/2014/main" xmlns="" id="{C2836FFB-DF17-F949-ABA2-DB97202E605A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16200000" flipH="1">
            <a:off x="5706126" y="1178750"/>
            <a:ext cx="576064" cy="3060340"/>
          </a:xfrm>
          <a:prstGeom prst="bentConnector3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xmlns="" id="{DEDC56D3-3569-2D42-A9AD-D1AFB52EDA6C}"/>
              </a:ext>
            </a:extLst>
          </p:cNvPr>
          <p:cNvCxnSpPr>
            <a:cxnSpLocks/>
          </p:cNvCxnSpPr>
          <p:nvPr/>
        </p:nvCxnSpPr>
        <p:spPr>
          <a:xfrm>
            <a:off x="4499992" y="2420888"/>
            <a:ext cx="0" cy="504056"/>
          </a:xfrm>
          <a:prstGeom prst="straightConnector1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ccia giù 23">
            <a:extLst>
              <a:ext uri="{FF2B5EF4-FFF2-40B4-BE49-F238E27FC236}">
                <a16:creationId xmlns:a16="http://schemas.microsoft.com/office/drawing/2014/main" xmlns="" id="{01C02561-C3AC-B040-A706-BCB25E87977D}"/>
              </a:ext>
            </a:extLst>
          </p:cNvPr>
          <p:cNvSpPr/>
          <p:nvPr/>
        </p:nvSpPr>
        <p:spPr>
          <a:xfrm>
            <a:off x="1486238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giù 24">
            <a:extLst>
              <a:ext uri="{FF2B5EF4-FFF2-40B4-BE49-F238E27FC236}">
                <a16:creationId xmlns:a16="http://schemas.microsoft.com/office/drawing/2014/main" xmlns="" id="{CC1CA1A8-8EB3-464B-89EB-1FCDD9C96DEF}"/>
              </a:ext>
            </a:extLst>
          </p:cNvPr>
          <p:cNvSpPr/>
          <p:nvPr/>
        </p:nvSpPr>
        <p:spPr>
          <a:xfrm>
            <a:off x="4378592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giù 25">
            <a:extLst>
              <a:ext uri="{FF2B5EF4-FFF2-40B4-BE49-F238E27FC236}">
                <a16:creationId xmlns:a16="http://schemas.microsoft.com/office/drawing/2014/main" xmlns="" id="{AE10FD72-2F17-AD4D-9EEA-6887B124BDE6}"/>
              </a:ext>
            </a:extLst>
          </p:cNvPr>
          <p:cNvSpPr/>
          <p:nvPr/>
        </p:nvSpPr>
        <p:spPr>
          <a:xfrm>
            <a:off x="7272300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itolo 1">
            <a:extLst>
              <a:ext uri="{FF2B5EF4-FFF2-40B4-BE49-F238E27FC236}">
                <a16:creationId xmlns:a16="http://schemas.microsoft.com/office/drawing/2014/main" xmlns="" id="{353AC5A8-D95E-C648-9B41-213362355216}"/>
              </a:ext>
            </a:extLst>
          </p:cNvPr>
          <p:cNvSpPr txBox="1">
            <a:spLocks/>
          </p:cNvSpPr>
          <p:nvPr/>
        </p:nvSpPr>
        <p:spPr bwMode="auto">
          <a:xfrm>
            <a:off x="0" y="514762"/>
            <a:ext cx="9144000" cy="681990"/>
          </a:xfrm>
          <a:prstGeom prst="rect">
            <a:avLst/>
          </a:prstGeom>
          <a:solidFill>
            <a:srgbClr val="0025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Il regime transitorio </a:t>
            </a:r>
            <a:endParaRPr lang="it-IT" sz="3200" dirty="0">
              <a:solidFill>
                <a:schemeClr val="bg1"/>
              </a:solidFill>
            </a:endParaRPr>
          </a:p>
        </p:txBody>
      </p:sp>
      <p:cxnSp>
        <p:nvCxnSpPr>
          <p:cNvPr id="28" name="Connettore 1 27">
            <a:extLst>
              <a:ext uri="{FF2B5EF4-FFF2-40B4-BE49-F238E27FC236}">
                <a16:creationId xmlns:a16="http://schemas.microsoft.com/office/drawing/2014/main" xmlns="" id="{4754ED2D-FC1B-184A-B4A7-F3BB716622E4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>
            <a:extLst>
              <a:ext uri="{FF2B5EF4-FFF2-40B4-BE49-F238E27FC236}">
                <a16:creationId xmlns:a16="http://schemas.microsoft.com/office/drawing/2014/main" xmlns="" id="{58216A36-A046-2140-9E18-CB36727D82E9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>
            <a:extLst>
              <a:ext uri="{FF2B5EF4-FFF2-40B4-BE49-F238E27FC236}">
                <a16:creationId xmlns:a16="http://schemas.microsoft.com/office/drawing/2014/main" xmlns="" id="{FA7973A8-A004-3E44-B47D-ED45092BC550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gnaposto data 3">
            <a:extLst>
              <a:ext uri="{FF2B5EF4-FFF2-40B4-BE49-F238E27FC236}">
                <a16:creationId xmlns:a16="http://schemas.microsoft.com/office/drawing/2014/main" xmlns="" id="{2EA47F9F-CF03-F84E-A982-78B5022B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357242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L’ambito di applicazione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92488"/>
          </a:xfrm>
        </p:spPr>
        <p:txBody>
          <a:bodyPr/>
          <a:lstStyle/>
          <a:p>
            <a:r>
              <a:rPr lang="it-IT" sz="2400" b="1" dirty="0"/>
              <a:t>Si applica nel caso di:</a:t>
            </a:r>
          </a:p>
          <a:p>
            <a:pPr marL="457200" lvl="1" indent="0">
              <a:buNone/>
            </a:pPr>
            <a:r>
              <a:rPr lang="it-IT" sz="2000" dirty="0" smtClean="0"/>
              <a:t>Interventi su uno o più edifici  </a:t>
            </a:r>
            <a:r>
              <a:rPr lang="it-IT" sz="2000" dirty="0"/>
              <a:t>a destinazione residenziale e </a:t>
            </a:r>
            <a:r>
              <a:rPr lang="it-IT" sz="2000" dirty="0" smtClean="0"/>
              <a:t>produttiva per </a:t>
            </a:r>
          </a:p>
          <a:p>
            <a:pPr marL="457200" lvl="1" indent="0">
              <a:buNone/>
            </a:pPr>
            <a:r>
              <a:rPr lang="it-IT" sz="2000" dirty="0" smtClean="0"/>
              <a:t>    	- riparazione dei danni lievi</a:t>
            </a:r>
            <a:endParaRPr lang="it-IT" sz="2000" dirty="0"/>
          </a:p>
          <a:p>
            <a:pPr marL="457200" lvl="1" indent="0">
              <a:buNone/>
            </a:pPr>
            <a:r>
              <a:rPr lang="it-IT" sz="2000" dirty="0" smtClean="0"/>
              <a:t>	- riparazione </a:t>
            </a:r>
            <a:r>
              <a:rPr lang="it-IT" sz="2000" dirty="0"/>
              <a:t>dei danni gravi compresi </a:t>
            </a:r>
            <a:r>
              <a:rPr lang="it-IT" sz="2000" dirty="0" smtClean="0"/>
              <a:t>gli interventi </a:t>
            </a:r>
            <a:r>
              <a:rPr lang="it-IT" sz="2000" dirty="0"/>
              <a:t>che prevedono </a:t>
            </a:r>
            <a:r>
              <a:rPr lang="it-IT" sz="2000" dirty="0" smtClean="0"/>
              <a:t>	demolizione </a:t>
            </a:r>
            <a:r>
              <a:rPr lang="it-IT" sz="2000" dirty="0"/>
              <a:t>e ricostruzione</a:t>
            </a:r>
          </a:p>
          <a:p>
            <a:pPr marL="457200" lvl="1" indent="0">
              <a:buNone/>
            </a:pPr>
            <a:r>
              <a:rPr lang="it-IT" sz="2000" dirty="0" smtClean="0"/>
              <a:t>	</a:t>
            </a:r>
            <a:r>
              <a:rPr lang="it-IT" sz="2000" dirty="0"/>
              <a:t>-</a:t>
            </a:r>
            <a:r>
              <a:rPr lang="it-IT" sz="2000" dirty="0" smtClean="0"/>
              <a:t> </a:t>
            </a:r>
            <a:r>
              <a:rPr lang="it-IT" sz="2000" dirty="0"/>
              <a:t>relative varianti</a:t>
            </a:r>
          </a:p>
          <a:p>
            <a:r>
              <a:rPr lang="it-IT" sz="2400" b="1" dirty="0"/>
              <a:t>Non si applica nel caso di:</a:t>
            </a:r>
          </a:p>
          <a:p>
            <a:pPr marL="457200" lvl="1" indent="0">
              <a:buNone/>
            </a:pPr>
            <a:r>
              <a:rPr lang="it-IT" sz="2000" dirty="0" smtClean="0"/>
              <a:t>	Delocalizzazioni obbligatorie o volontarie</a:t>
            </a:r>
            <a:endParaRPr lang="it-IT" sz="2000" dirty="0"/>
          </a:p>
          <a:p>
            <a:pPr>
              <a:spcBef>
                <a:spcPts val="1224"/>
              </a:spcBef>
            </a:pPr>
            <a:r>
              <a:rPr lang="it-IT" sz="2400" b="1" dirty="0" smtClean="0"/>
              <a:t>Non sono applicabili le </a:t>
            </a:r>
            <a:r>
              <a:rPr lang="it-IT" sz="2400" b="1" dirty="0"/>
              <a:t>procedure relative al rilascio dei titoli edilizi, contenute nelle ordinanze precedenti, incompatibili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427709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77A4B7FE-55DF-9542-86A5-3EFD17D7B715}"/>
              </a:ext>
            </a:extLst>
          </p:cNvPr>
          <p:cNvSpPr/>
          <p:nvPr/>
        </p:nvSpPr>
        <p:spPr>
          <a:xfrm>
            <a:off x="1246244" y="1484784"/>
            <a:ext cx="6768752" cy="9361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COSTO CONVENZIONALE al netto di IVA inferiore 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65783F85-7E36-924A-94A9-855A64883C55}"/>
              </a:ext>
            </a:extLst>
          </p:cNvPr>
          <p:cNvSpPr/>
          <p:nvPr/>
        </p:nvSpPr>
        <p:spPr>
          <a:xfrm>
            <a:off x="598172" y="2960948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253C"/>
                </a:solidFill>
              </a:rPr>
              <a:t>Euro 600.000</a:t>
            </a:r>
            <a:endParaRPr lang="it-IT" sz="2400" dirty="0">
              <a:solidFill>
                <a:srgbClr val="00253C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B1EFBD1D-DCFB-8D46-AF4B-C2978E9A4586}"/>
              </a:ext>
            </a:extLst>
          </p:cNvPr>
          <p:cNvSpPr/>
          <p:nvPr/>
        </p:nvSpPr>
        <p:spPr>
          <a:xfrm>
            <a:off x="3478492" y="2996952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253C"/>
                </a:solidFill>
              </a:rPr>
              <a:t>Euro 2.000.000</a:t>
            </a:r>
            <a:endParaRPr lang="it-IT" sz="2400" dirty="0">
              <a:solidFill>
                <a:srgbClr val="00253C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619AA846-3F04-094F-811A-3D19117D02A5}"/>
              </a:ext>
            </a:extLst>
          </p:cNvPr>
          <p:cNvSpPr/>
          <p:nvPr/>
        </p:nvSpPr>
        <p:spPr>
          <a:xfrm>
            <a:off x="6372200" y="2996952"/>
            <a:ext cx="230425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253C"/>
                </a:solidFill>
              </a:rPr>
              <a:t>Euro 7.500.000</a:t>
            </a:r>
            <a:endParaRPr lang="it-IT" sz="2400" dirty="0">
              <a:solidFill>
                <a:srgbClr val="00253C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E76CD7B3-D937-644D-A9CD-AB956B272003}"/>
              </a:ext>
            </a:extLst>
          </p:cNvPr>
          <p:cNvSpPr/>
          <p:nvPr/>
        </p:nvSpPr>
        <p:spPr>
          <a:xfrm>
            <a:off x="586138" y="4509120"/>
            <a:ext cx="2304256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53C"/>
                </a:solidFill>
              </a:rPr>
              <a:t>Interventi su edifici singoli con danni lievi (L0)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BCF4DBB1-258B-AB4A-90FF-EDE6EE5FF1B3}"/>
              </a:ext>
            </a:extLst>
          </p:cNvPr>
          <p:cNvSpPr/>
          <p:nvPr/>
        </p:nvSpPr>
        <p:spPr>
          <a:xfrm>
            <a:off x="3495584" y="4509120"/>
            <a:ext cx="2304256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53C"/>
                </a:solidFill>
              </a:rPr>
              <a:t>Edifici singoli con danni gravi </a:t>
            </a:r>
          </a:p>
          <a:p>
            <a:pPr algn="ctr"/>
            <a:r>
              <a:rPr lang="it-IT" dirty="0">
                <a:solidFill>
                  <a:srgbClr val="00253C"/>
                </a:solidFill>
              </a:rPr>
              <a:t>(Livello Operativo&gt;L0)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E7CCB17E-0791-9044-928C-BA22FDB847D5}"/>
              </a:ext>
            </a:extLst>
          </p:cNvPr>
          <p:cNvSpPr/>
          <p:nvPr/>
        </p:nvSpPr>
        <p:spPr>
          <a:xfrm>
            <a:off x="6372200" y="4509120"/>
            <a:ext cx="2304256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53C"/>
                </a:solidFill>
              </a:rPr>
              <a:t>Interventi unitari obbligatori o </a:t>
            </a:r>
            <a:r>
              <a:rPr lang="it-IT" dirty="0" smtClean="0">
                <a:solidFill>
                  <a:srgbClr val="00253C"/>
                </a:solidFill>
              </a:rPr>
              <a:t>volontari</a:t>
            </a:r>
          </a:p>
          <a:p>
            <a:pPr algn="ctr"/>
            <a:r>
              <a:rPr lang="it-IT" dirty="0" smtClean="0">
                <a:solidFill>
                  <a:srgbClr val="00253C"/>
                </a:solidFill>
              </a:rPr>
              <a:t>Indipendentemente dal L.O.</a:t>
            </a:r>
            <a:endParaRPr lang="it-IT" dirty="0">
              <a:solidFill>
                <a:srgbClr val="00253C"/>
              </a:solidFill>
            </a:endParaRPr>
          </a:p>
        </p:txBody>
      </p:sp>
      <p:cxnSp>
        <p:nvCxnSpPr>
          <p:cNvPr id="16" name="Connettore 4 15">
            <a:extLst>
              <a:ext uri="{FF2B5EF4-FFF2-40B4-BE49-F238E27FC236}">
                <a16:creationId xmlns:a16="http://schemas.microsoft.com/office/drawing/2014/main" xmlns="" id="{4FB11FB0-387E-8445-8EC8-8097EDAAC50C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rot="5400000">
            <a:off x="2920430" y="1250758"/>
            <a:ext cx="540060" cy="2880320"/>
          </a:xfrm>
          <a:prstGeom prst="bentConnector3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>
            <a:extLst>
              <a:ext uri="{FF2B5EF4-FFF2-40B4-BE49-F238E27FC236}">
                <a16:creationId xmlns:a16="http://schemas.microsoft.com/office/drawing/2014/main" xmlns="" id="{C2836FFB-DF17-F949-ABA2-DB97202E605A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16200000" flipH="1">
            <a:off x="5789442" y="1262066"/>
            <a:ext cx="576064" cy="2893708"/>
          </a:xfrm>
          <a:prstGeom prst="bentConnector3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xmlns="" id="{DEDC56D3-3569-2D42-A9AD-D1AFB52EDA6C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4630620" y="2420888"/>
            <a:ext cx="0" cy="576064"/>
          </a:xfrm>
          <a:prstGeom prst="straightConnector1">
            <a:avLst/>
          </a:prstGeom>
          <a:ln w="57150">
            <a:solidFill>
              <a:srgbClr val="00919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ccia giù 23">
            <a:extLst>
              <a:ext uri="{FF2B5EF4-FFF2-40B4-BE49-F238E27FC236}">
                <a16:creationId xmlns:a16="http://schemas.microsoft.com/office/drawing/2014/main" xmlns="" id="{01C02561-C3AC-B040-A706-BCB25E87977D}"/>
              </a:ext>
            </a:extLst>
          </p:cNvPr>
          <p:cNvSpPr/>
          <p:nvPr/>
        </p:nvSpPr>
        <p:spPr>
          <a:xfrm>
            <a:off x="1486238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giù 24">
            <a:extLst>
              <a:ext uri="{FF2B5EF4-FFF2-40B4-BE49-F238E27FC236}">
                <a16:creationId xmlns:a16="http://schemas.microsoft.com/office/drawing/2014/main" xmlns="" id="{CC1CA1A8-8EB3-464B-89EB-1FCDD9C96DEF}"/>
              </a:ext>
            </a:extLst>
          </p:cNvPr>
          <p:cNvSpPr/>
          <p:nvPr/>
        </p:nvSpPr>
        <p:spPr>
          <a:xfrm>
            <a:off x="4378592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giù 25">
            <a:extLst>
              <a:ext uri="{FF2B5EF4-FFF2-40B4-BE49-F238E27FC236}">
                <a16:creationId xmlns:a16="http://schemas.microsoft.com/office/drawing/2014/main" xmlns="" id="{AE10FD72-2F17-AD4D-9EEA-6887B124BDE6}"/>
              </a:ext>
            </a:extLst>
          </p:cNvPr>
          <p:cNvSpPr/>
          <p:nvPr/>
        </p:nvSpPr>
        <p:spPr>
          <a:xfrm>
            <a:off x="7272300" y="4012711"/>
            <a:ext cx="504056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itolo 1">
            <a:extLst>
              <a:ext uri="{FF2B5EF4-FFF2-40B4-BE49-F238E27FC236}">
                <a16:creationId xmlns:a16="http://schemas.microsoft.com/office/drawing/2014/main" xmlns="" id="{353AC5A8-D95E-C648-9B41-213362355216}"/>
              </a:ext>
            </a:extLst>
          </p:cNvPr>
          <p:cNvSpPr txBox="1">
            <a:spLocks/>
          </p:cNvSpPr>
          <p:nvPr/>
        </p:nvSpPr>
        <p:spPr bwMode="auto">
          <a:xfrm>
            <a:off x="0" y="514762"/>
            <a:ext cx="9144000" cy="681990"/>
          </a:xfrm>
          <a:prstGeom prst="rect">
            <a:avLst/>
          </a:prstGeom>
          <a:solidFill>
            <a:srgbClr val="0025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 limiti di importo</a:t>
            </a:r>
            <a:endParaRPr lang="it-IT" sz="3200" dirty="0">
              <a:solidFill>
                <a:schemeClr val="bg1"/>
              </a:solidFill>
            </a:endParaRPr>
          </a:p>
        </p:txBody>
      </p:sp>
      <p:cxnSp>
        <p:nvCxnSpPr>
          <p:cNvPr id="28" name="Connettore 1 27">
            <a:extLst>
              <a:ext uri="{FF2B5EF4-FFF2-40B4-BE49-F238E27FC236}">
                <a16:creationId xmlns:a16="http://schemas.microsoft.com/office/drawing/2014/main" xmlns="" id="{4754ED2D-FC1B-184A-B4A7-F3BB716622E4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>
            <a:extLst>
              <a:ext uri="{FF2B5EF4-FFF2-40B4-BE49-F238E27FC236}">
                <a16:creationId xmlns:a16="http://schemas.microsoft.com/office/drawing/2014/main" xmlns="" id="{58216A36-A046-2140-9E18-CB36727D82E9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>
            <a:extLst>
              <a:ext uri="{FF2B5EF4-FFF2-40B4-BE49-F238E27FC236}">
                <a16:creationId xmlns:a16="http://schemas.microsoft.com/office/drawing/2014/main" xmlns="" id="{FA7973A8-A004-3E44-B47D-ED45092BC550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gnaposto data 3">
            <a:extLst>
              <a:ext uri="{FF2B5EF4-FFF2-40B4-BE49-F238E27FC236}">
                <a16:creationId xmlns:a16="http://schemas.microsoft.com/office/drawing/2014/main" xmlns="" id="{2EA47F9F-CF03-F84E-A982-78B5022B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272252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spc="-150" dirty="0">
                <a:solidFill>
                  <a:schemeClr val="bg1"/>
                </a:solidFill>
              </a:rPr>
              <a:t>Le precondizioni alla presentazione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9C33CAF7-9470-484E-B24C-C747C6C23A35}"/>
              </a:ext>
            </a:extLst>
          </p:cNvPr>
          <p:cNvSpPr/>
          <p:nvPr/>
        </p:nvSpPr>
        <p:spPr>
          <a:xfrm>
            <a:off x="1178226" y="1484783"/>
            <a:ext cx="7200800" cy="9361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PRECONDIZIONE ALLA PRESENTAZIONE DELL’ISTANZA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3111E02A-BFD7-824F-996E-C5D3D70E71A0}"/>
              </a:ext>
            </a:extLst>
          </p:cNvPr>
          <p:cNvSpPr/>
          <p:nvPr/>
        </p:nvSpPr>
        <p:spPr>
          <a:xfrm>
            <a:off x="1159090" y="2908530"/>
            <a:ext cx="7200799" cy="8188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  <a:cs typeface="Times New Roman" charset="0"/>
              </a:rPr>
              <a:t>Principio di legittimazione dell’edificio preesistente</a:t>
            </a:r>
          </a:p>
        </p:txBody>
      </p:sp>
      <p:sp>
        <p:nvSpPr>
          <p:cNvPr id="19" name="Freccia giù 18">
            <a:extLst>
              <a:ext uri="{FF2B5EF4-FFF2-40B4-BE49-F238E27FC236}">
                <a16:creationId xmlns:a16="http://schemas.microsoft.com/office/drawing/2014/main" xmlns="" id="{81AAB71B-E78B-F344-B9B2-1B436F2D93BC}"/>
              </a:ext>
            </a:extLst>
          </p:cNvPr>
          <p:cNvSpPr/>
          <p:nvPr/>
        </p:nvSpPr>
        <p:spPr>
          <a:xfrm>
            <a:off x="4507461" y="2455727"/>
            <a:ext cx="504056" cy="432048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F85D0CD5-87DF-0843-A72C-C69804F645DC}"/>
              </a:ext>
            </a:extLst>
          </p:cNvPr>
          <p:cNvSpPr/>
          <p:nvPr/>
        </p:nvSpPr>
        <p:spPr>
          <a:xfrm>
            <a:off x="1178227" y="4023511"/>
            <a:ext cx="7200799" cy="1637737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it-IT" sz="1600" dirty="0">
                <a:solidFill>
                  <a:schemeClr val="accent6">
                    <a:lumMod val="50000"/>
                  </a:schemeClr>
                </a:solidFill>
              </a:rPr>
              <a:t>L’edificio (stato di fatto) è legittimo in termini di volumi, sagoma e finiture esterne preesistenti qualora non sussistano, a carico del medesimo immobile,  alla data del sisma,  procedimenti amministrativi inerenti a condoni o sanatorie non definiti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000" b="1" dirty="0">
                <a:solidFill>
                  <a:schemeClr val="accent6">
                    <a:lumMod val="50000"/>
                  </a:schemeClr>
                </a:solidFill>
                <a:cs typeface="Times New Roman" charset="0"/>
              </a:rPr>
              <a:t>LA CONDIZIONE E’ CERTIFICATA DAL COMUNE COMPETENTE</a:t>
            </a:r>
          </a:p>
          <a:p>
            <a:pPr marL="0" indent="0" algn="ctr">
              <a:buNone/>
            </a:pPr>
            <a:r>
              <a:rPr lang="it-IT" sz="1600" dirty="0">
                <a:solidFill>
                  <a:schemeClr val="accent6">
                    <a:lumMod val="50000"/>
                  </a:schemeClr>
                </a:solidFill>
                <a:cs typeface="Times New Roman" charset="0"/>
              </a:rPr>
              <a:t>La richiesta di certificazione è soggetta a silenzio 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  <a:cs typeface="Times New Roman" charset="0"/>
              </a:rPr>
              <a:t>assenso dopo 30 gg </a:t>
            </a:r>
            <a:endParaRPr lang="it-IT" sz="1600" dirty="0">
              <a:solidFill>
                <a:schemeClr val="accent6">
                  <a:lumMod val="50000"/>
                </a:schemeClr>
              </a:solidFill>
              <a:cs typeface="Times New Roman" charset="0"/>
            </a:endParaRPr>
          </a:p>
        </p:txBody>
      </p:sp>
      <p:sp>
        <p:nvSpPr>
          <p:cNvPr id="21" name="Segnaposto data 3">
            <a:extLst>
              <a:ext uri="{FF2B5EF4-FFF2-40B4-BE49-F238E27FC236}">
                <a16:creationId xmlns:a16="http://schemas.microsoft.com/office/drawing/2014/main" xmlns="" id="{35E48B08-73BC-D54D-97E0-65E794BC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322260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 compiti del professionista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752528"/>
          </a:xfrm>
        </p:spPr>
        <p:txBody>
          <a:bodyPr/>
          <a:lstStyle/>
          <a:p>
            <a:r>
              <a:rPr lang="it-IT" sz="2000" b="1" dirty="0"/>
              <a:t>Il Professionista assevera e attesta:</a:t>
            </a:r>
          </a:p>
          <a:p>
            <a:pPr lvl="1"/>
            <a:r>
              <a:rPr lang="it-IT" sz="1800" dirty="0"/>
              <a:t>La conformità edilizia dell’</a:t>
            </a:r>
            <a:r>
              <a:rPr lang="it-IT" sz="1800" b="1" dirty="0"/>
              <a:t>intervento</a:t>
            </a:r>
          </a:p>
          <a:p>
            <a:pPr lvl="1"/>
            <a:r>
              <a:rPr lang="it-IT" sz="1800" dirty="0"/>
              <a:t>La conformità urbanistica dell’</a:t>
            </a:r>
            <a:r>
              <a:rPr lang="it-IT" sz="1800" b="1" dirty="0"/>
              <a:t>intervento</a:t>
            </a:r>
          </a:p>
          <a:p>
            <a:pPr lvl="1"/>
            <a:r>
              <a:rPr lang="it-IT" sz="1800" dirty="0"/>
              <a:t>L’importo del contributo concedibile</a:t>
            </a:r>
          </a:p>
          <a:p>
            <a:pPr lvl="1"/>
            <a:r>
              <a:rPr lang="it-IT" sz="1800" dirty="0"/>
              <a:t>La congruità dell’importo dell’intervento</a:t>
            </a:r>
          </a:p>
          <a:p>
            <a:pPr lvl="1"/>
            <a:r>
              <a:rPr lang="it-IT" sz="1800" dirty="0"/>
              <a:t>La coerenza dell’intervento con gli elaborati tecnici allegati alla RCR</a:t>
            </a:r>
          </a:p>
          <a:p>
            <a:pPr lvl="1"/>
            <a:r>
              <a:rPr lang="it-IT" sz="1800" spc="-70" dirty="0"/>
              <a:t>L’utilizzabilità dell’edificio alla data del sisma ai sensi dell’art. 10 del DL 189/2016</a:t>
            </a:r>
          </a:p>
          <a:p>
            <a:r>
              <a:rPr lang="it-IT" sz="2000" b="1" dirty="0"/>
              <a:t>Il Professionista allega:</a:t>
            </a:r>
          </a:p>
          <a:p>
            <a:pPr lvl="1"/>
            <a:r>
              <a:rPr lang="it-IT" sz="1800" dirty="0"/>
              <a:t>La certificazione acquisita dal comune inerente </a:t>
            </a:r>
            <a:r>
              <a:rPr lang="it-IT" sz="1800" dirty="0" smtClean="0"/>
              <a:t>all’assenza </a:t>
            </a:r>
            <a:r>
              <a:rPr lang="it-IT" sz="1800" dirty="0"/>
              <a:t>di procedure relative a sanatorie o condoni pendenti alla data del sisma</a:t>
            </a:r>
          </a:p>
          <a:p>
            <a:pPr lvl="1"/>
            <a:r>
              <a:rPr lang="it-IT" sz="1800" dirty="0"/>
              <a:t>La documentazione richiesta nei modelli presenti sulla piattaforma informatica</a:t>
            </a:r>
          </a:p>
          <a:p>
            <a:pPr lvl="1"/>
            <a:r>
              <a:rPr lang="it-IT" sz="1800" dirty="0"/>
              <a:t>La scheda di conformità urbanistica attestante la legittima preesistenza dell’edificio danneggiato e l’assenza di vincoli urbanistici di inedificabilità assoluta dell’area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</p:spTree>
    <p:extLst>
      <p:ext uri="{BB962C8B-B14F-4D97-AF65-F5344CB8AC3E}">
        <p14:creationId xmlns:p14="http://schemas.microsoft.com/office/powerpoint/2010/main" val="182082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La conformità urbanistica 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95536" y="1196752"/>
            <a:ext cx="763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Documentazione attestante la conformità urbanistica dell’intervento attraverso la presentazione del titolo edilizio inteso come:</a:t>
            </a:r>
          </a:p>
          <a:p>
            <a:pPr algn="just"/>
            <a:endParaRPr lang="it-IT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L’ultimo titolo edilizio</a:t>
            </a:r>
          </a:p>
          <a:p>
            <a:pPr algn="just"/>
            <a:r>
              <a:rPr lang="it-IT" dirty="0" smtClean="0"/>
              <a:t>Ovvero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Attestazione edificio edificato ante 1 settembre 1967</a:t>
            </a:r>
          </a:p>
          <a:p>
            <a:pPr algn="just"/>
            <a:r>
              <a:rPr lang="it-IT" dirty="0" smtClean="0"/>
              <a:t>Ovvero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Attestazione edificio edificato ante 17 agosto 1942 per i centri abitati dove in tale periodo era prescritto il titolo edilizio </a:t>
            </a:r>
            <a:endParaRPr lang="it-IT" dirty="0"/>
          </a:p>
          <a:p>
            <a:pPr algn="just"/>
            <a:r>
              <a:rPr lang="it-IT" b="1" dirty="0" smtClean="0"/>
              <a:t>Inoltre, in presenza di vincoli: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Pareri degli enti preposti al vincolo acquisiti preventivamente</a:t>
            </a:r>
          </a:p>
          <a:p>
            <a:pPr algn="just"/>
            <a:r>
              <a:rPr lang="it-IT" dirty="0" smtClean="0"/>
              <a:t>Ovvero in alternativa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Richiesta di convocazione della conferenza regionale</a:t>
            </a:r>
          </a:p>
          <a:p>
            <a:pPr algn="just"/>
            <a:r>
              <a:rPr lang="it-IT" dirty="0" smtClean="0"/>
              <a:t>Ovvero in alternativa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Certificazione che l’intervento non necessita dell’acquisizione dei pareri ai sensi dell’art.8 dell’ordinanza 100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 smtClean="0"/>
          </a:p>
          <a:p>
            <a:pPr algn="just"/>
            <a:endParaRPr lang="it-IT" dirty="0"/>
          </a:p>
          <a:p>
            <a:pPr algn="just"/>
            <a:endParaRPr lang="it-IT" dirty="0" smtClean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6841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La conformità urbanistica </a:t>
            </a:r>
            <a:r>
              <a:rPr lang="it-IT" sz="3200" dirty="0" smtClean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(</a:t>
            </a:r>
            <a:r>
              <a:rPr lang="it-IT" sz="320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2</a:t>
            </a:r>
            <a:r>
              <a:rPr lang="it-IT" sz="3200" dirty="0" smtClean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)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xmlns="" id="{299385B0-B285-E347-BB03-2BF60CF98A0F}"/>
              </a:ext>
            </a:extLst>
          </p:cNvPr>
          <p:cNvSpPr/>
          <p:nvPr/>
        </p:nvSpPr>
        <p:spPr>
          <a:xfrm>
            <a:off x="1619672" y="1124744"/>
            <a:ext cx="1776538" cy="164867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spc="-100" dirty="0" smtClean="0">
                <a:solidFill>
                  <a:schemeClr val="accent2">
                    <a:lumMod val="50000"/>
                  </a:schemeClr>
                </a:solidFill>
              </a:rPr>
              <a:t>Scheda conformità urbanistica</a:t>
            </a:r>
            <a:endParaRPr lang="it-IT" sz="1400" spc="-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xmlns="" id="{21321798-B03E-D548-859D-306FF4F525FF}"/>
              </a:ext>
            </a:extLst>
          </p:cNvPr>
          <p:cNvSpPr/>
          <p:nvPr/>
        </p:nvSpPr>
        <p:spPr>
          <a:xfrm>
            <a:off x="0" y="2276872"/>
            <a:ext cx="2267744" cy="22322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Convocazione 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Conferenza 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Regionale</a:t>
            </a:r>
          </a:p>
          <a:p>
            <a:pPr algn="ctr"/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it-IT" sz="1400" spc="-100" dirty="0" smtClean="0">
                <a:solidFill>
                  <a:schemeClr val="accent2">
                    <a:lumMod val="50000"/>
                  </a:schemeClr>
                </a:solidFill>
              </a:rPr>
              <a:t>Parere </a:t>
            </a:r>
            <a:r>
              <a:rPr lang="it-IT" sz="1400" spc="-100" dirty="0">
                <a:solidFill>
                  <a:schemeClr val="accent2">
                    <a:lumMod val="50000"/>
                  </a:schemeClr>
                </a:solidFill>
              </a:rPr>
              <a:t>acquisito </a:t>
            </a:r>
            <a:r>
              <a:rPr lang="it-IT" sz="1400" spc="-100" dirty="0" smtClean="0">
                <a:solidFill>
                  <a:schemeClr val="accent2">
                    <a:lumMod val="50000"/>
                  </a:schemeClr>
                </a:solidFill>
              </a:rPr>
              <a:t>preventivamente/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non necessità autorizzazione</a:t>
            </a:r>
          </a:p>
          <a:p>
            <a:pPr algn="ctr"/>
            <a:r>
              <a:rPr lang="it-IT" sz="1400" spc="-100" dirty="0">
                <a:solidFill>
                  <a:schemeClr val="accent2">
                    <a:lumMod val="50000"/>
                  </a:schemeClr>
                </a:solidFill>
              </a:rPr>
              <a:t>(art. 8 </a:t>
            </a:r>
            <a:r>
              <a:rPr lang="it-IT" sz="1400" spc="-100" dirty="0" err="1">
                <a:solidFill>
                  <a:schemeClr val="accent2">
                    <a:lumMod val="50000"/>
                  </a:schemeClr>
                </a:solidFill>
              </a:rPr>
              <a:t>Ord</a:t>
            </a:r>
            <a:r>
              <a:rPr lang="it-IT" sz="1400" spc="-100" dirty="0">
                <a:solidFill>
                  <a:schemeClr val="accent2">
                    <a:lumMod val="50000"/>
                  </a:schemeClr>
                </a:solidFill>
              </a:rPr>
              <a:t>. 100)</a:t>
            </a:r>
          </a:p>
          <a:p>
            <a:pPr algn="ctr"/>
            <a:endParaRPr lang="it-IT" sz="1400" spc="-1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it-IT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xmlns="" id="{87DE0B61-D9CD-E949-B86B-E8FDA3B75570}"/>
              </a:ext>
            </a:extLst>
          </p:cNvPr>
          <p:cNvSpPr/>
          <p:nvPr/>
        </p:nvSpPr>
        <p:spPr>
          <a:xfrm>
            <a:off x="1331640" y="4365104"/>
            <a:ext cx="1740410" cy="164867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spc="-100" dirty="0" smtClean="0">
                <a:solidFill>
                  <a:schemeClr val="accent2">
                    <a:lumMod val="50000"/>
                  </a:schemeClr>
                </a:solidFill>
              </a:rPr>
              <a:t>Attestazione del comune (no sanatorie, no condoni data del sisma)</a:t>
            </a:r>
            <a:endParaRPr lang="it-IT" sz="1400" spc="-1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xmlns="" id="{693AB154-B333-C045-9756-F6211EAD0186}"/>
              </a:ext>
            </a:extLst>
          </p:cNvPr>
          <p:cNvCxnSpPr>
            <a:cxnSpLocks/>
          </p:cNvCxnSpPr>
          <p:nvPr/>
        </p:nvCxnSpPr>
        <p:spPr>
          <a:xfrm flipH="1">
            <a:off x="5868145" y="3501008"/>
            <a:ext cx="864095" cy="45284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>
            <a:extLst>
              <a:ext uri="{FF2B5EF4-FFF2-40B4-BE49-F238E27FC236}">
                <a16:creationId xmlns:a16="http://schemas.microsoft.com/office/drawing/2014/main" xmlns="" id="{160A018D-8140-D147-9692-766345D71C04}"/>
              </a:ext>
            </a:extLst>
          </p:cNvPr>
          <p:cNvSpPr/>
          <p:nvPr/>
        </p:nvSpPr>
        <p:spPr>
          <a:xfrm>
            <a:off x="3189187" y="2285138"/>
            <a:ext cx="2685731" cy="25365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Conformità urbanistica dell’intervento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xmlns="" id="{20AA7C13-D428-8047-9E6F-2D684AD520CC}"/>
              </a:ext>
            </a:extLst>
          </p:cNvPr>
          <p:cNvSpPr/>
          <p:nvPr/>
        </p:nvSpPr>
        <p:spPr>
          <a:xfrm>
            <a:off x="6588224" y="2204864"/>
            <a:ext cx="2376264" cy="24482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Ultimo titolo 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edilizio</a:t>
            </a:r>
          </a:p>
          <a:p>
            <a:pPr algn="just"/>
            <a:r>
              <a:rPr lang="it-IT" sz="1400" i="1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</a:rPr>
              <a:t>vvero</a:t>
            </a:r>
          </a:p>
          <a:p>
            <a:pPr algn="just"/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Attestazione 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ante 1° settembre 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1967</a:t>
            </a:r>
          </a:p>
          <a:p>
            <a:pPr algn="just"/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</a:rPr>
              <a:t>ovvero</a:t>
            </a:r>
            <a:endParaRPr lang="it-IT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Attestazione 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ante 17 agosto 1942</a:t>
            </a:r>
          </a:p>
          <a:p>
            <a:pPr algn="ctr"/>
            <a:endParaRPr lang="it-IT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it-IT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xmlns="" id="{A58EDCD3-0DA9-B64D-8C7B-634416EB36AC}"/>
              </a:ext>
            </a:extLst>
          </p:cNvPr>
          <p:cNvCxnSpPr>
            <a:cxnSpLocks/>
          </p:cNvCxnSpPr>
          <p:nvPr/>
        </p:nvCxnSpPr>
        <p:spPr>
          <a:xfrm>
            <a:off x="3131840" y="2492896"/>
            <a:ext cx="360040" cy="288032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xmlns="" id="{81E3FE0E-F350-C541-B96F-80D9B4943BAC}"/>
              </a:ext>
            </a:extLst>
          </p:cNvPr>
          <p:cNvCxnSpPr>
            <a:cxnSpLocks/>
            <a:stCxn id="13" idx="6"/>
            <a:endCxn id="28" idx="2"/>
          </p:cNvCxnSpPr>
          <p:nvPr/>
        </p:nvCxnSpPr>
        <p:spPr>
          <a:xfrm>
            <a:off x="2267744" y="3392996"/>
            <a:ext cx="921443" cy="160404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xmlns="" id="{E95F4187-89F0-B544-B913-5E82A26C6796}"/>
              </a:ext>
            </a:extLst>
          </p:cNvPr>
          <p:cNvCxnSpPr>
            <a:cxnSpLocks/>
          </p:cNvCxnSpPr>
          <p:nvPr/>
        </p:nvCxnSpPr>
        <p:spPr>
          <a:xfrm flipV="1">
            <a:off x="2843371" y="4246460"/>
            <a:ext cx="577353" cy="401805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707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dirty="0" smtClean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Indisponibilità del titolo edilizio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AA4E33-CD06-4B4E-8D51-32CDA065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72130"/>
            <a:ext cx="8229600" cy="68199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b="1" spc="-100" dirty="0"/>
              <a:t>il Professionista può limitarsi ad attestare</a:t>
            </a:r>
            <a:r>
              <a:rPr lang="it-IT" sz="2000" spc="-100" dirty="0"/>
              <a:t>, in luogo della conformità edilizia e urbanistica, la sola </a:t>
            </a:r>
            <a:r>
              <a:rPr lang="it-IT" sz="2000" b="1" spc="-100" dirty="0"/>
              <a:t>conformità dell'intervento proposto all'edificio preesistente al sisma</a:t>
            </a: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D5853F06-8A26-F344-BD5A-E2723EB2249A}"/>
              </a:ext>
            </a:extLst>
          </p:cNvPr>
          <p:cNvSpPr txBox="1"/>
          <p:nvPr/>
        </p:nvSpPr>
        <p:spPr>
          <a:xfrm>
            <a:off x="2411760" y="1340768"/>
            <a:ext cx="4220739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253C"/>
                </a:solidFill>
              </a:rPr>
              <a:t>In caso di </a:t>
            </a:r>
            <a:r>
              <a:rPr lang="it-IT" b="1" dirty="0" smtClean="0">
                <a:solidFill>
                  <a:srgbClr val="00253C"/>
                </a:solidFill>
              </a:rPr>
              <a:t>indisponibilità </a:t>
            </a:r>
            <a:r>
              <a:rPr lang="it-IT" b="1" dirty="0">
                <a:solidFill>
                  <a:srgbClr val="00253C"/>
                </a:solidFill>
              </a:rPr>
              <a:t>del titolo </a:t>
            </a:r>
            <a:r>
              <a:rPr lang="it-IT" b="1" dirty="0" smtClean="0">
                <a:solidFill>
                  <a:srgbClr val="00253C"/>
                </a:solidFill>
              </a:rPr>
              <a:t>edilizio, </a:t>
            </a:r>
          </a:p>
          <a:p>
            <a:r>
              <a:rPr lang="it-IT" b="1" dirty="0" smtClean="0">
                <a:solidFill>
                  <a:srgbClr val="00253C"/>
                </a:solidFill>
              </a:rPr>
              <a:t>per il sisma o cause di forza maggiore</a:t>
            </a:r>
            <a:endParaRPr lang="it-IT" b="1" dirty="0">
              <a:solidFill>
                <a:srgbClr val="00253C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600C9DF4-2582-D44E-B9F5-878638EEDD55}"/>
              </a:ext>
            </a:extLst>
          </p:cNvPr>
          <p:cNvSpPr/>
          <p:nvPr/>
        </p:nvSpPr>
        <p:spPr>
          <a:xfrm>
            <a:off x="251520" y="4365104"/>
            <a:ext cx="8229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dirty="0"/>
              <a:t>dichiarazioni sostitutive dell’atto di notorietà rese dal proprietario, ai sensi dell’art.47  del DPR 445 del 2000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dirty="0"/>
              <a:t>documentazione fotografica probante </a:t>
            </a:r>
            <a:endParaRPr lang="it-IT" dirty="0" smtClean="0"/>
          </a:p>
          <a:p>
            <a:pPr algn="ctr">
              <a:spcBef>
                <a:spcPts val="600"/>
              </a:spcBef>
            </a:pPr>
            <a:r>
              <a:rPr lang="it-IT" b="1" u="sng" dirty="0">
                <a:solidFill>
                  <a:srgbClr val="FF0000"/>
                </a:solidFill>
              </a:rPr>
              <a:t>IN TALI CASI E’ SEMPRE OBBLIGATORIA LA RICHIESTA DI CONVOCAZIONE DELLA CONFERENZA REGIONALE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45B57A20-6C48-BF44-9D3F-3B34CF99EB8D}"/>
              </a:ext>
            </a:extLst>
          </p:cNvPr>
          <p:cNvSpPr txBox="1"/>
          <p:nvPr/>
        </p:nvSpPr>
        <p:spPr>
          <a:xfrm>
            <a:off x="3563888" y="301083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432FF"/>
                </a:solidFill>
              </a:rPr>
              <a:t>in che modo?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1BAF5BB0-AE27-F843-8CF3-E4A05489D25B}"/>
              </a:ext>
            </a:extLst>
          </p:cNvPr>
          <p:cNvSpPr/>
          <p:nvPr/>
        </p:nvSpPr>
        <p:spPr>
          <a:xfrm>
            <a:off x="467544" y="34290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pc="-60" dirty="0" smtClean="0"/>
              <a:t>mediante</a:t>
            </a:r>
            <a:r>
              <a:rPr lang="it-IT" b="1" spc="-60" dirty="0" smtClean="0"/>
              <a:t> attestazione che l’intervento non determinerà variazioni volumetriche dell'edificio e risulti conforme alla normativa edilizia e antisismica vigente</a:t>
            </a:r>
            <a:endParaRPr lang="it-IT" b="1" spc="-6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E3E32125-5C4F-B046-8BF3-D7C25E5620D8}"/>
              </a:ext>
            </a:extLst>
          </p:cNvPr>
          <p:cNvSpPr txBox="1"/>
          <p:nvPr/>
        </p:nvSpPr>
        <p:spPr>
          <a:xfrm>
            <a:off x="1259632" y="4062923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432FF"/>
                </a:solidFill>
              </a:rPr>
              <a:t>Come si provano le caratteristiche dell’edificio preesistente?</a:t>
            </a:r>
          </a:p>
        </p:txBody>
      </p:sp>
    </p:spTree>
    <p:extLst>
      <p:ext uri="{BB962C8B-B14F-4D97-AF65-F5344CB8AC3E}">
        <p14:creationId xmlns:p14="http://schemas.microsoft.com/office/powerpoint/2010/main" val="83802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F6287A-EEB9-554F-BB31-D6EE21D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4762"/>
            <a:ext cx="9144000" cy="681990"/>
          </a:xfrm>
          <a:solidFill>
            <a:srgbClr val="00253C"/>
          </a:solidFill>
        </p:spPr>
        <p:txBody>
          <a:bodyPr/>
          <a:lstStyle/>
          <a:p>
            <a:pPr marL="269875" algn="l"/>
            <a:r>
              <a:rPr lang="it-IT" sz="3200" spc="-120" dirty="0">
                <a:solidFill>
                  <a:schemeClr val="bg1"/>
                </a:solidFill>
                <a:latin typeface="Gill Sans MT" panose="020B0502020104020203" pitchFamily="34" charset="77"/>
                <a:cs typeface="Times New Roman" charset="0"/>
              </a:rPr>
              <a:t>La domanda di contributo</a:t>
            </a:r>
            <a:endParaRPr lang="it-IT" sz="3200" spc="-120" dirty="0">
              <a:solidFill>
                <a:schemeClr val="bg1"/>
              </a:solidFill>
            </a:endParaRPr>
          </a:p>
        </p:txBody>
      </p:sp>
      <p:pic>
        <p:nvPicPr>
          <p:cNvPr id="5" name="Immagine 4" descr="Immagine che contiene arresto, cibo, disegnando&#10;&#10;Descrizione generata automaticamente">
            <a:extLst>
              <a:ext uri="{FF2B5EF4-FFF2-40B4-BE49-F238E27FC236}">
                <a16:creationId xmlns:a16="http://schemas.microsoft.com/office/drawing/2014/main" xmlns="" id="{19F95F36-C7E6-004B-926A-61AD27479BC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70" y="34513"/>
            <a:ext cx="3096344" cy="480249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EA6AF1FD-E43D-E449-8F44-BB19C9A2150E}"/>
              </a:ext>
            </a:extLst>
          </p:cNvPr>
          <p:cNvCxnSpPr/>
          <p:nvPr/>
        </p:nvCxnSpPr>
        <p:spPr>
          <a:xfrm>
            <a:off x="5724128" y="692696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id="{D7926E6F-F549-4245-B805-CF20F896F95C}"/>
              </a:ext>
            </a:extLst>
          </p:cNvPr>
          <p:cNvCxnSpPr/>
          <p:nvPr/>
        </p:nvCxnSpPr>
        <p:spPr>
          <a:xfrm>
            <a:off x="5716014" y="836712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25ECE87B-E397-A54F-BC05-FF85100232BF}"/>
              </a:ext>
            </a:extLst>
          </p:cNvPr>
          <p:cNvCxnSpPr/>
          <p:nvPr/>
        </p:nvCxnSpPr>
        <p:spPr>
          <a:xfrm>
            <a:off x="5716014" y="980728"/>
            <a:ext cx="3427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xmlns="" id="{DD53C172-03D6-134F-B121-91044F03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it-IT" sz="1400" dirty="0">
                <a:solidFill>
                  <a:schemeClr val="bg1"/>
                </a:solidFill>
              </a:rPr>
              <a:t>RIETI, 4 maggio 2020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45E926A6-1466-4843-907B-47B57EFE2086}"/>
              </a:ext>
            </a:extLst>
          </p:cNvPr>
          <p:cNvSpPr/>
          <p:nvPr/>
        </p:nvSpPr>
        <p:spPr>
          <a:xfrm>
            <a:off x="1907704" y="1371904"/>
            <a:ext cx="5724128" cy="78260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Domanda di concessione del contributo per riparazione </a:t>
            </a:r>
            <a:r>
              <a:rPr lang="it-IT" dirty="0"/>
              <a:t>o ricostruzione di edificio danneggiato dal sisma 2016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CDC90C87-FD05-9342-AFFD-3BD1D88E939B}"/>
              </a:ext>
            </a:extLst>
          </p:cNvPr>
          <p:cNvSpPr/>
          <p:nvPr/>
        </p:nvSpPr>
        <p:spPr>
          <a:xfrm>
            <a:off x="1907703" y="2370530"/>
            <a:ext cx="2770921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Pratica edilizia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B88C6A31-8993-334C-9C33-3BFA834C1BFC}"/>
              </a:ext>
            </a:extLst>
          </p:cNvPr>
          <p:cNvSpPr/>
          <p:nvPr/>
        </p:nvSpPr>
        <p:spPr>
          <a:xfrm>
            <a:off x="4860032" y="2370530"/>
            <a:ext cx="2770920" cy="59902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Richiesta concessione contributo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7F7BB8CD-7A30-FB46-904B-6EB9C2109006}"/>
              </a:ext>
            </a:extLst>
          </p:cNvPr>
          <p:cNvSpPr/>
          <p:nvPr/>
        </p:nvSpPr>
        <p:spPr>
          <a:xfrm>
            <a:off x="1907703" y="3445082"/>
            <a:ext cx="2770920" cy="5351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SCIA edilizia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926DF046-F053-8646-AD2B-3BC1EB43A6F0}"/>
              </a:ext>
            </a:extLst>
          </p:cNvPr>
          <p:cNvSpPr/>
          <p:nvPr/>
        </p:nvSpPr>
        <p:spPr>
          <a:xfrm>
            <a:off x="4870174" y="3445082"/>
            <a:ext cx="2760778" cy="5351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SCIA ex art. 19 L. 241/90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A0ED6E5C-2AAA-B449-B72D-440E861D8A2B}"/>
              </a:ext>
            </a:extLst>
          </p:cNvPr>
          <p:cNvSpPr/>
          <p:nvPr/>
        </p:nvSpPr>
        <p:spPr>
          <a:xfrm>
            <a:off x="1895262" y="4035095"/>
            <a:ext cx="2770920" cy="17281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Comune</a:t>
            </a:r>
          </a:p>
          <a:p>
            <a:pPr algn="ctr"/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entro 30 gg</a:t>
            </a:r>
          </a:p>
          <a:p>
            <a:pPr algn="ctr"/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Oltre, silenzio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assenso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8EB2098A-B9EB-1945-8435-393DDB5B0DEF}"/>
              </a:ext>
            </a:extLst>
          </p:cNvPr>
          <p:cNvSpPr/>
          <p:nvPr/>
        </p:nvSpPr>
        <p:spPr>
          <a:xfrm>
            <a:off x="4878288" y="4035094"/>
            <a:ext cx="2752664" cy="1728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USR</a:t>
            </a:r>
          </a:p>
          <a:p>
            <a:pPr algn="ctr"/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entro 60 </a:t>
            </a:r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 gg</a:t>
            </a:r>
          </a:p>
          <a:p>
            <a:pPr algn="ctr"/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ovvero</a:t>
            </a:r>
          </a:p>
          <a:p>
            <a:pPr algn="ctr"/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entro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90 </a:t>
            </a:r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 gg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se convocata </a:t>
            </a:r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conferenza regionale</a:t>
            </a:r>
            <a:endParaRPr lang="it-IT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o per istanze sorteggiate a controllo preventivo</a:t>
            </a:r>
          </a:p>
        </p:txBody>
      </p:sp>
      <p:cxnSp>
        <p:nvCxnSpPr>
          <p:cNvPr id="26" name="Connettore 4 25">
            <a:extLst>
              <a:ext uri="{FF2B5EF4-FFF2-40B4-BE49-F238E27FC236}">
                <a16:creationId xmlns:a16="http://schemas.microsoft.com/office/drawing/2014/main" xmlns="" id="{E852C460-CEF5-8748-9F18-05FF546D9945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5400000">
            <a:off x="3923455" y="1524216"/>
            <a:ext cx="216023" cy="1476604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>
            <a:extLst>
              <a:ext uri="{FF2B5EF4-FFF2-40B4-BE49-F238E27FC236}">
                <a16:creationId xmlns:a16="http://schemas.microsoft.com/office/drawing/2014/main" xmlns="" id="{D56A1833-0BE2-CA43-A78C-8C6316FD2EEA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 rot="16200000" flipH="1">
            <a:off x="5399619" y="1524656"/>
            <a:ext cx="216023" cy="1475724"/>
          </a:xfrm>
          <a:prstGeom prst="bentConnector3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ccia giù 29">
            <a:extLst>
              <a:ext uri="{FF2B5EF4-FFF2-40B4-BE49-F238E27FC236}">
                <a16:creationId xmlns:a16="http://schemas.microsoft.com/office/drawing/2014/main" xmlns="" id="{0E3F0844-238C-F54B-9450-3E250B6790CA}"/>
              </a:ext>
            </a:extLst>
          </p:cNvPr>
          <p:cNvSpPr/>
          <p:nvPr/>
        </p:nvSpPr>
        <p:spPr>
          <a:xfrm>
            <a:off x="3041135" y="2993591"/>
            <a:ext cx="504056" cy="43204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giù 30">
            <a:extLst>
              <a:ext uri="{FF2B5EF4-FFF2-40B4-BE49-F238E27FC236}">
                <a16:creationId xmlns:a16="http://schemas.microsoft.com/office/drawing/2014/main" xmlns="" id="{EB39AD3F-EA37-D24F-BA16-FB694720CD71}"/>
              </a:ext>
            </a:extLst>
          </p:cNvPr>
          <p:cNvSpPr/>
          <p:nvPr/>
        </p:nvSpPr>
        <p:spPr>
          <a:xfrm>
            <a:off x="6002592" y="2993591"/>
            <a:ext cx="504056" cy="43204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77237F49-AA89-E54B-A34A-2B69B5837849}"/>
              </a:ext>
            </a:extLst>
          </p:cNvPr>
          <p:cNvSpPr txBox="1"/>
          <p:nvPr/>
        </p:nvSpPr>
        <p:spPr>
          <a:xfrm>
            <a:off x="858440" y="3451066"/>
            <a:ext cx="103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400" dirty="0"/>
              <a:t>verifica</a:t>
            </a:r>
          </a:p>
          <a:p>
            <a:pPr algn="r"/>
            <a:r>
              <a:rPr lang="it-IT" sz="1400" dirty="0"/>
              <a:t>contestuale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C054241E-6CA7-4F4F-8EEB-0E199618A566}"/>
              </a:ext>
            </a:extLst>
          </p:cNvPr>
          <p:cNvSpPr txBox="1"/>
          <p:nvPr/>
        </p:nvSpPr>
        <p:spPr>
          <a:xfrm>
            <a:off x="7676059" y="3451066"/>
            <a:ext cx="103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verifica</a:t>
            </a:r>
          </a:p>
          <a:p>
            <a:r>
              <a:rPr lang="it-IT" sz="1400" dirty="0"/>
              <a:t>contestuale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AA6A9FC4-E675-9B42-B4C0-C60776DE4465}"/>
              </a:ext>
            </a:extLst>
          </p:cNvPr>
          <p:cNvSpPr txBox="1"/>
          <p:nvPr/>
        </p:nvSpPr>
        <p:spPr>
          <a:xfrm>
            <a:off x="681340" y="5024622"/>
            <a:ext cx="1213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400" dirty="0"/>
              <a:t>termini</a:t>
            </a:r>
          </a:p>
          <a:p>
            <a:pPr algn="r"/>
            <a:r>
              <a:rPr lang="it-IT" sz="1400" dirty="0"/>
              <a:t>conclusione</a:t>
            </a:r>
          </a:p>
          <a:p>
            <a:pPr algn="r"/>
            <a:r>
              <a:rPr lang="it-IT" sz="1400" dirty="0"/>
              <a:t>procedimento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A409AC42-8B7E-9641-B089-03ED57912D39}"/>
              </a:ext>
            </a:extLst>
          </p:cNvPr>
          <p:cNvSpPr txBox="1"/>
          <p:nvPr/>
        </p:nvSpPr>
        <p:spPr>
          <a:xfrm>
            <a:off x="7676059" y="5024622"/>
            <a:ext cx="1213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termini</a:t>
            </a:r>
          </a:p>
          <a:p>
            <a:r>
              <a:rPr lang="it-IT" sz="1400" dirty="0"/>
              <a:t>conclusione</a:t>
            </a:r>
          </a:p>
          <a:p>
            <a:r>
              <a:rPr lang="it-IT" sz="1400" dirty="0"/>
              <a:t>procedimento</a:t>
            </a:r>
          </a:p>
        </p:txBody>
      </p:sp>
    </p:spTree>
    <p:extLst>
      <p:ext uri="{BB962C8B-B14F-4D97-AF65-F5344CB8AC3E}">
        <p14:creationId xmlns:p14="http://schemas.microsoft.com/office/powerpoint/2010/main" val="3201618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1596</Words>
  <Application>Microsoft Macintosh PowerPoint</Application>
  <PresentationFormat>Presentazione su schermo (4:3)</PresentationFormat>
  <Paragraphs>232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Ordinanza 100 attuazione dell’art.12 bis del decreto legge 189/2016</vt:lpstr>
      <vt:lpstr>L’ambito di applicazione</vt:lpstr>
      <vt:lpstr>Presentazione di PowerPoint</vt:lpstr>
      <vt:lpstr>Le precondizioni alla presentazione</vt:lpstr>
      <vt:lpstr>I compiti del professionista</vt:lpstr>
      <vt:lpstr>La conformità urbanistica </vt:lpstr>
      <vt:lpstr>La conformità urbanistica (2)</vt:lpstr>
      <vt:lpstr>Indisponibilità del titolo edilizio</vt:lpstr>
      <vt:lpstr>La domanda di contributo</vt:lpstr>
      <vt:lpstr>Allegati obbligatori alla domanda</vt:lpstr>
      <vt:lpstr>La Conferenza Regionale</vt:lpstr>
      <vt:lpstr>Gestione della vincolistica</vt:lpstr>
      <vt:lpstr>Gestione delle difformità (1)</vt:lpstr>
      <vt:lpstr>Gestione delle difformità (2)</vt:lpstr>
      <vt:lpstr>Il sistema dei controlli (1)</vt:lpstr>
      <vt:lpstr>I controlli preventivi</vt:lpstr>
      <vt:lpstr>I controlli preventivi</vt:lpstr>
      <vt:lpstr>Il regime transitorio </vt:lpstr>
      <vt:lpstr>Presentazione di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Ordinanza 100 attuazione dell’art.12 bis del decreto legge 189/2016</dc:title>
  <dc:subject/>
  <dc:creator>roberto fiocco</dc:creator>
  <cp:keywords/>
  <dc:description/>
  <cp:lastModifiedBy>imac</cp:lastModifiedBy>
  <cp:revision>56</cp:revision>
  <dcterms:created xsi:type="dcterms:W3CDTF">2020-05-06T19:59:14Z</dcterms:created>
  <dcterms:modified xsi:type="dcterms:W3CDTF">2020-05-15T13:21:10Z</dcterms:modified>
  <cp:category/>
</cp:coreProperties>
</file>