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83" r:id="rId3"/>
    <p:sldId id="298" r:id="rId4"/>
    <p:sldId id="291" r:id="rId5"/>
    <p:sldId id="284" r:id="rId6"/>
    <p:sldId id="297" r:id="rId7"/>
    <p:sldId id="286" r:id="rId8"/>
    <p:sldId id="287" r:id="rId9"/>
    <p:sldId id="288" r:id="rId10"/>
    <p:sldId id="289" r:id="rId11"/>
    <p:sldId id="290" r:id="rId12"/>
    <p:sldId id="285" r:id="rId13"/>
    <p:sldId id="292" r:id="rId14"/>
    <p:sldId id="293" r:id="rId15"/>
    <p:sldId id="294" r:id="rId16"/>
    <p:sldId id="295" r:id="rId17"/>
  </p:sldIdLst>
  <p:sldSz cx="9144000" cy="6858000" type="screen4x3"/>
  <p:notesSz cx="9144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07" autoAdjust="0"/>
  </p:normalViewPr>
  <p:slideViewPr>
    <p:cSldViewPr>
      <p:cViewPr varScale="1">
        <p:scale>
          <a:sx n="111" d="100"/>
          <a:sy n="111" d="100"/>
        </p:scale>
        <p:origin x="161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8B542AF-2DDB-4CF4-8376-0FBDF6565BDA}" type="datetimeFigureOut">
              <a:rPr lang="it-IT" smtClean="0"/>
              <a:t>26/10/2020</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96224CF-E317-4D5A-AF56-D47296DD663E}" type="slidenum">
              <a:rPr lang="it-IT" smtClean="0"/>
              <a:t>‹N›</a:t>
            </a:fld>
            <a:endParaRPr lang="it-IT"/>
          </a:p>
        </p:txBody>
      </p:sp>
    </p:spTree>
    <p:extLst>
      <p:ext uri="{BB962C8B-B14F-4D97-AF65-F5344CB8AC3E}">
        <p14:creationId xmlns:p14="http://schemas.microsoft.com/office/powerpoint/2010/main" val="2201314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96224CF-E317-4D5A-AF56-D47296DD663E}" type="slidenum">
              <a:rPr lang="it-IT" smtClean="0"/>
              <a:t>14</a:t>
            </a:fld>
            <a:endParaRPr lang="it-IT"/>
          </a:p>
        </p:txBody>
      </p:sp>
    </p:spTree>
    <p:extLst>
      <p:ext uri="{BB962C8B-B14F-4D97-AF65-F5344CB8AC3E}">
        <p14:creationId xmlns:p14="http://schemas.microsoft.com/office/powerpoint/2010/main" val="769720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10/26/2020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1400" b="0" i="0">
                <a:solidFill>
                  <a:srgbClr val="00253B"/>
                </a:solidFill>
                <a:latin typeface="Calibri Light"/>
                <a:cs typeface="Calibri Ligh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10/26/2020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Gill Sans MT"/>
                <a:cs typeface="Gill Sans MT"/>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10/26/2020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10/26/2020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152552"/>
            <a:ext cx="9143999" cy="705445"/>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0" y="515112"/>
            <a:ext cx="9144000" cy="681355"/>
          </a:xfrm>
          <a:custGeom>
            <a:avLst/>
            <a:gdLst/>
            <a:ahLst/>
            <a:cxnLst/>
            <a:rect l="l" t="t" r="r" b="b"/>
            <a:pathLst>
              <a:path w="9144000" h="681355">
                <a:moveTo>
                  <a:pt x="9144000" y="0"/>
                </a:moveTo>
                <a:lnTo>
                  <a:pt x="0" y="0"/>
                </a:lnTo>
                <a:lnTo>
                  <a:pt x="0" y="681227"/>
                </a:lnTo>
                <a:lnTo>
                  <a:pt x="9144000" y="681227"/>
                </a:lnTo>
                <a:lnTo>
                  <a:pt x="9144000" y="0"/>
                </a:lnTo>
                <a:close/>
              </a:path>
            </a:pathLst>
          </a:custGeom>
          <a:solidFill>
            <a:srgbClr val="00243B"/>
          </a:solidFill>
        </p:spPr>
        <p:txBody>
          <a:bodyPr wrap="square" lIns="0" tIns="0" rIns="0" bIns="0" rtlCol="0"/>
          <a:lstStyle/>
          <a:p>
            <a:endParaRPr/>
          </a:p>
        </p:txBody>
      </p:sp>
      <p:sp>
        <p:nvSpPr>
          <p:cNvPr id="2" name="Holder 2"/>
          <p:cNvSpPr>
            <a:spLocks noGrp="1"/>
          </p:cNvSpPr>
          <p:nvPr>
            <p:ph type="title"/>
          </p:nvPr>
        </p:nvSpPr>
        <p:spPr>
          <a:xfrm>
            <a:off x="-123063" y="550240"/>
            <a:ext cx="9390126" cy="514350"/>
          </a:xfrm>
          <a:prstGeom prst="rect">
            <a:avLst/>
          </a:prstGeom>
        </p:spPr>
        <p:txBody>
          <a:bodyPr wrap="square" lIns="0" tIns="0" rIns="0" bIns="0">
            <a:spAutoFit/>
          </a:bodyPr>
          <a:lstStyle>
            <a:lvl1pPr>
              <a:defRPr sz="3200" b="0" i="0">
                <a:solidFill>
                  <a:schemeClr val="bg1"/>
                </a:solidFill>
                <a:latin typeface="Gill Sans MT"/>
                <a:cs typeface="Gill Sans MT"/>
              </a:defRPr>
            </a:lvl1pPr>
          </a:lstStyle>
          <a:p>
            <a:endParaRPr/>
          </a:p>
        </p:txBody>
      </p:sp>
      <p:sp>
        <p:nvSpPr>
          <p:cNvPr id="3" name="Holder 3"/>
          <p:cNvSpPr>
            <a:spLocks noGrp="1"/>
          </p:cNvSpPr>
          <p:nvPr>
            <p:ph type="body" idx="1"/>
          </p:nvPr>
        </p:nvSpPr>
        <p:spPr>
          <a:xfrm>
            <a:off x="1506982" y="3226688"/>
            <a:ext cx="6413500" cy="1943735"/>
          </a:xfrm>
          <a:prstGeom prst="rect">
            <a:avLst/>
          </a:prstGeom>
        </p:spPr>
        <p:txBody>
          <a:bodyPr wrap="square" lIns="0" tIns="0" rIns="0" bIns="0">
            <a:spAutoFit/>
          </a:bodyPr>
          <a:lstStyle>
            <a:lvl1pPr>
              <a:defRPr sz="1400" b="0" i="0">
                <a:solidFill>
                  <a:srgbClr val="00253B"/>
                </a:solidFill>
                <a:latin typeface="Calibri Light"/>
                <a:cs typeface="Calibri Light"/>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10/26/2020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4.xml"/><Relationship Id="rId4" Type="http://schemas.openxmlformats.org/officeDocument/2006/relationships/hyperlink" Target="https://sisma2016.gov.it/wp-content/uploads/2020/10/Doc1-Domanda-al-Comune.pdf"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isma2016.gov.it/wp-content/uploads/2020/10/ALLH-Calcolo-ammontare-contributo-ordinanza-n-100.pdf" TargetMode="External"/><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s://assistenza.sisma2016.gov.it/knowledgebase.php?article=147"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isma2016.gov.it/guida-ordinanza-10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152552"/>
            <a:ext cx="9143999" cy="70544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057400" y="2708048"/>
            <a:ext cx="5562600" cy="934871"/>
          </a:xfrm>
          <a:prstGeom prst="rect">
            <a:avLst/>
          </a:prstGeom>
        </p:spPr>
        <p:txBody>
          <a:bodyPr vert="horz" wrap="square" lIns="0" tIns="12700" rIns="0" bIns="0" rtlCol="0">
            <a:spAutoFit/>
          </a:bodyPr>
          <a:lstStyle/>
          <a:p>
            <a:pPr>
              <a:lnSpc>
                <a:spcPct val="107000"/>
              </a:lnSpc>
              <a:spcAft>
                <a:spcPts val="800"/>
              </a:spcAft>
            </a:pPr>
            <a:r>
              <a:rPr lang="it-IT" sz="2800" b="1" dirty="0">
                <a:solidFill>
                  <a:srgbClr val="333333"/>
                </a:solidFill>
                <a:effectLst/>
                <a:latin typeface="Source Sans Pro" panose="020B0503030403020204" pitchFamily="34" charset="0"/>
                <a:ea typeface="Calibri" panose="020F0502020204030204" pitchFamily="34" charset="0"/>
                <a:cs typeface="Helvetica" panose="020B0604020202020204" pitchFamily="34" charset="0"/>
              </a:rPr>
              <a:t>COMUNICAZIONE DI ADESIONE ALLA PROCEDURA SEMPLIFICATA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object 5"/>
          <p:cNvSpPr/>
          <p:nvPr/>
        </p:nvSpPr>
        <p:spPr>
          <a:xfrm>
            <a:off x="5724144"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00243B"/>
          </a:solidFill>
        </p:spPr>
        <p:txBody>
          <a:bodyPr wrap="square" lIns="0" tIns="0" rIns="0" bIns="0" rtlCol="0"/>
          <a:lstStyle/>
          <a:p>
            <a:endParaRPr/>
          </a:p>
        </p:txBody>
      </p:sp>
      <p:sp>
        <p:nvSpPr>
          <p:cNvPr id="6" name="object 6"/>
          <p:cNvSpPr/>
          <p:nvPr/>
        </p:nvSpPr>
        <p:spPr>
          <a:xfrm>
            <a:off x="5716523" y="836675"/>
            <a:ext cx="3428365" cy="0"/>
          </a:xfrm>
          <a:custGeom>
            <a:avLst/>
            <a:gdLst/>
            <a:ahLst/>
            <a:cxnLst/>
            <a:rect l="l" t="t" r="r" b="b"/>
            <a:pathLst>
              <a:path w="3428365">
                <a:moveTo>
                  <a:pt x="0" y="0"/>
                </a:moveTo>
                <a:lnTo>
                  <a:pt x="3427983" y="0"/>
                </a:lnTo>
              </a:path>
            </a:pathLst>
          </a:custGeom>
          <a:ln w="6350">
            <a:solidFill>
              <a:srgbClr val="00243B"/>
            </a:solidFill>
          </a:ln>
        </p:spPr>
        <p:txBody>
          <a:bodyPr wrap="square" lIns="0" tIns="0" rIns="0" bIns="0" rtlCol="0"/>
          <a:lstStyle/>
          <a:p>
            <a:endParaRPr/>
          </a:p>
        </p:txBody>
      </p:sp>
      <p:sp>
        <p:nvSpPr>
          <p:cNvPr id="7" name="object 7"/>
          <p:cNvSpPr/>
          <p:nvPr/>
        </p:nvSpPr>
        <p:spPr>
          <a:xfrm>
            <a:off x="5716523" y="981455"/>
            <a:ext cx="3428365" cy="0"/>
          </a:xfrm>
          <a:custGeom>
            <a:avLst/>
            <a:gdLst/>
            <a:ahLst/>
            <a:cxnLst/>
            <a:rect l="l" t="t" r="r" b="b"/>
            <a:pathLst>
              <a:path w="3428365">
                <a:moveTo>
                  <a:pt x="0" y="0"/>
                </a:moveTo>
                <a:lnTo>
                  <a:pt x="3427983" y="0"/>
                </a:lnTo>
              </a:path>
            </a:pathLst>
          </a:custGeom>
          <a:ln w="6350">
            <a:solidFill>
              <a:srgbClr val="00243B"/>
            </a:solidFill>
          </a:ln>
        </p:spPr>
        <p:txBody>
          <a:bodyPr wrap="square" lIns="0" tIns="0" rIns="0" bIns="0" rtlCol="0"/>
          <a:lstStyle/>
          <a:p>
            <a:endParaRPr/>
          </a:p>
        </p:txBody>
      </p:sp>
      <p:sp>
        <p:nvSpPr>
          <p:cNvPr id="8" name="object 8"/>
          <p:cNvSpPr/>
          <p:nvPr/>
        </p:nvSpPr>
        <p:spPr>
          <a:xfrm>
            <a:off x="335883" y="510512"/>
            <a:ext cx="5188645" cy="613954"/>
          </a:xfrm>
          <a:prstGeom prst="rect">
            <a:avLst/>
          </a:prstGeom>
          <a:blipFill>
            <a:blip r:embed="rId3" cstate="print"/>
            <a:stretch>
              <a:fillRect/>
            </a:stretch>
          </a:blipFill>
        </p:spPr>
        <p:txBody>
          <a:bodyPr wrap="square" lIns="0" tIns="0" rIns="0" bIns="0" rtlCol="0"/>
          <a:lstStyle/>
          <a:p>
            <a:endParaRPr/>
          </a:p>
        </p:txBody>
      </p:sp>
      <p:sp>
        <p:nvSpPr>
          <p:cNvPr id="10" name="CasellaDiTesto 9">
            <a:extLst>
              <a:ext uri="{FF2B5EF4-FFF2-40B4-BE49-F238E27FC236}">
                <a16:creationId xmlns:a16="http://schemas.microsoft.com/office/drawing/2014/main" id="{FE06104B-040D-4AF1-9EB6-B221B687255D}"/>
              </a:ext>
            </a:extLst>
          </p:cNvPr>
          <p:cNvSpPr txBox="1"/>
          <p:nvPr/>
        </p:nvSpPr>
        <p:spPr>
          <a:xfrm>
            <a:off x="2567498" y="3852434"/>
            <a:ext cx="3829895" cy="369332"/>
          </a:xfrm>
          <a:prstGeom prst="rect">
            <a:avLst/>
          </a:prstGeom>
          <a:noFill/>
        </p:spPr>
        <p:txBody>
          <a:bodyPr wrap="none" rtlCol="0">
            <a:spAutoFit/>
          </a:bodyPr>
          <a:lstStyle/>
          <a:p>
            <a:r>
              <a:rPr lang="it-IT" b="1" dirty="0">
                <a:solidFill>
                  <a:srgbClr val="333333"/>
                </a:solidFill>
                <a:latin typeface="Source Sans Pro" panose="020B0503030403020204" pitchFamily="34" charset="0"/>
                <a:cs typeface="Helvetica" panose="020B0604020202020204" pitchFamily="34" charset="0"/>
              </a:rPr>
              <a:t>Ordinanza n. 107 del 22 agosto 2020</a:t>
            </a:r>
          </a:p>
        </p:txBody>
      </p:sp>
      <p:sp>
        <p:nvSpPr>
          <p:cNvPr id="12" name="CasellaDiTesto 11">
            <a:extLst>
              <a:ext uri="{FF2B5EF4-FFF2-40B4-BE49-F238E27FC236}">
                <a16:creationId xmlns:a16="http://schemas.microsoft.com/office/drawing/2014/main" id="{54306647-AE5A-4F49-885A-072B6D7B06E3}"/>
              </a:ext>
            </a:extLst>
          </p:cNvPr>
          <p:cNvSpPr txBox="1"/>
          <p:nvPr/>
        </p:nvSpPr>
        <p:spPr>
          <a:xfrm>
            <a:off x="2567498" y="4240357"/>
            <a:ext cx="3914854" cy="369332"/>
          </a:xfrm>
          <a:prstGeom prst="rect">
            <a:avLst/>
          </a:prstGeom>
          <a:noFill/>
        </p:spPr>
        <p:txBody>
          <a:bodyPr wrap="none" rtlCol="0">
            <a:spAutoFit/>
          </a:bodyPr>
          <a:lstStyle/>
          <a:p>
            <a:r>
              <a:rPr lang="it-IT" b="1" dirty="0">
                <a:solidFill>
                  <a:srgbClr val="333333"/>
                </a:solidFill>
                <a:latin typeface="Source Sans Pro" panose="020B0503030403020204" pitchFamily="34" charset="0"/>
                <a:cs typeface="Helvetica" panose="020B0604020202020204" pitchFamily="34" charset="0"/>
              </a:rPr>
              <a:t>Ordinanza n. 108 del 10 ottobre 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Conformità già attestata dal Comune</a:t>
            </a:r>
            <a:endParaRPr dirty="0"/>
          </a:p>
        </p:txBody>
      </p:sp>
      <p:grpSp>
        <p:nvGrpSpPr>
          <p:cNvPr id="6" name="object 3"/>
          <p:cNvGrpSpPr/>
          <p:nvPr/>
        </p:nvGrpSpPr>
        <p:grpSpPr>
          <a:xfrm>
            <a:off x="6629400" y="690244"/>
            <a:ext cx="2515488" cy="365904"/>
            <a:chOff x="5716523" y="690244"/>
            <a:chExt cx="3428365" cy="294640"/>
          </a:xfrm>
        </p:grpSpPr>
        <p:sp>
          <p:nvSpPr>
            <p:cNvPr id="7"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8"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9" name="Rettangolo 8">
            <a:extLst>
              <a:ext uri="{FF2B5EF4-FFF2-40B4-BE49-F238E27FC236}">
                <a16:creationId xmlns:a16="http://schemas.microsoft.com/office/drawing/2014/main" id="{266D8B96-4820-424A-B8C4-A95258831E5E}"/>
              </a:ext>
            </a:extLst>
          </p:cNvPr>
          <p:cNvSpPr/>
          <p:nvPr/>
        </p:nvSpPr>
        <p:spPr>
          <a:xfrm>
            <a:off x="348488" y="1276725"/>
            <a:ext cx="8643112" cy="3476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rgbClr val="333333"/>
                </a:solidFill>
                <a:cs typeface="Helvetica" panose="020B0604020202020204" pitchFamily="34" charset="0"/>
              </a:rPr>
              <a:t>È già stata chiesta al Comune la conformità urbanista ed edilizia secondo il procedimento ordinario e pertanto</a:t>
            </a:r>
            <a:endParaRPr lang="it-IT" sz="1400" dirty="0">
              <a:ln w="0"/>
              <a:solidFill>
                <a:schemeClr val="tx1"/>
              </a:solidFill>
              <a:effectLst>
                <a:outerShdw blurRad="38100" dist="19050" dir="2700000" algn="tl" rotWithShape="0">
                  <a:schemeClr val="dk1">
                    <a:alpha val="40000"/>
                  </a:schemeClr>
                </a:outerShdw>
              </a:effectLst>
            </a:endParaRPr>
          </a:p>
        </p:txBody>
      </p:sp>
      <p:pic>
        <p:nvPicPr>
          <p:cNvPr id="10" name="Immagine 9"/>
          <p:cNvPicPr>
            <a:picLocks noChangeAspect="1"/>
          </p:cNvPicPr>
          <p:nvPr/>
        </p:nvPicPr>
        <p:blipFill>
          <a:blip r:embed="rId2"/>
          <a:stretch>
            <a:fillRect/>
          </a:stretch>
        </p:blipFill>
        <p:spPr>
          <a:xfrm>
            <a:off x="838200" y="2126085"/>
            <a:ext cx="7067363" cy="1015223"/>
          </a:xfrm>
          <a:prstGeom prst="rect">
            <a:avLst/>
          </a:prstGeom>
        </p:spPr>
      </p:pic>
      <p:sp>
        <p:nvSpPr>
          <p:cNvPr id="14" name="CasellaDiTesto 13">
            <a:extLst>
              <a:ext uri="{FF2B5EF4-FFF2-40B4-BE49-F238E27FC236}">
                <a16:creationId xmlns:a16="http://schemas.microsoft.com/office/drawing/2014/main" id="{E4A5B208-BF47-4D14-B6B7-9C254A8A46DA}"/>
              </a:ext>
            </a:extLst>
          </p:cNvPr>
          <p:cNvSpPr txBox="1"/>
          <p:nvPr/>
        </p:nvSpPr>
        <p:spPr>
          <a:xfrm>
            <a:off x="355576" y="3810000"/>
            <a:ext cx="8636024" cy="1815882"/>
          </a:xfrm>
          <a:prstGeom prst="rect">
            <a:avLst/>
          </a:prstGeom>
          <a:noFill/>
          <a:ln w="28575">
            <a:solidFill>
              <a:srgbClr val="92D050"/>
            </a:solidFill>
          </a:ln>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Nel caso in cui:</a:t>
            </a:r>
          </a:p>
          <a:p>
            <a:r>
              <a:rPr lang="it-IT" sz="1400" dirty="0">
                <a:solidFill>
                  <a:srgbClr val="333333"/>
                </a:solidFill>
                <a:ea typeface="Calibri" panose="020F0502020204030204" pitchFamily="34" charset="0"/>
                <a:cs typeface="Helvetica" panose="020B0604020202020204" pitchFamily="34" charset="0"/>
              </a:rPr>
              <a:t>- Il Comune a</a:t>
            </a:r>
            <a:r>
              <a:rPr lang="it-IT" sz="1400" dirty="0">
                <a:solidFill>
                  <a:srgbClr val="333333"/>
                </a:solidFill>
                <a:effectLst/>
                <a:ea typeface="Calibri" panose="020F0502020204030204" pitchFamily="34" charset="0"/>
                <a:cs typeface="Helvetica" panose="020B0604020202020204" pitchFamily="34" charset="0"/>
              </a:rPr>
              <a:t>bbia già comunicato la conformità urbanistica ed edilizia</a:t>
            </a:r>
          </a:p>
          <a:p>
            <a:pPr algn="ctr"/>
            <a:r>
              <a:rPr lang="it-IT" sz="1400" dirty="0">
                <a:solidFill>
                  <a:srgbClr val="333333"/>
                </a:solidFill>
                <a:ea typeface="Calibri" panose="020F0502020204030204" pitchFamily="34" charset="0"/>
                <a:cs typeface="Helvetica" panose="020B0604020202020204" pitchFamily="34" charset="0"/>
              </a:rPr>
              <a:t>OVVERO</a:t>
            </a:r>
          </a:p>
          <a:p>
            <a:r>
              <a:rPr lang="it-IT" sz="1400" dirty="0">
                <a:solidFill>
                  <a:srgbClr val="333333"/>
                </a:solidFill>
                <a:ea typeface="Calibri" panose="020F0502020204030204" pitchFamily="34" charset="0"/>
                <a:cs typeface="Helvetica" panose="020B0604020202020204" pitchFamily="34" charset="0"/>
              </a:rPr>
              <a:t>- Sia trascorso il termine per affermare la conformità per silenzio assenso</a:t>
            </a:r>
          </a:p>
          <a:p>
            <a:endParaRPr lang="it-IT" sz="1400" dirty="0">
              <a:solidFill>
                <a:srgbClr val="333333"/>
              </a:solidFill>
              <a:ea typeface="Calibri" panose="020F0502020204030204" pitchFamily="34" charset="0"/>
              <a:cs typeface="Helvetica" panose="020B0604020202020204" pitchFamily="34" charset="0"/>
            </a:endParaRPr>
          </a:p>
          <a:p>
            <a:r>
              <a:rPr lang="it-IT" sz="1400" dirty="0">
                <a:solidFill>
                  <a:srgbClr val="333333"/>
                </a:solidFill>
                <a:ea typeface="Calibri" panose="020F0502020204030204" pitchFamily="34" charset="0"/>
                <a:cs typeface="Helvetica" panose="020B0604020202020204" pitchFamily="34" charset="0"/>
              </a:rPr>
              <a:t>Non serviranno ulteriori dichiarazioni.</a:t>
            </a:r>
          </a:p>
          <a:p>
            <a:endParaRPr lang="it-IT" sz="1400" dirty="0">
              <a:solidFill>
                <a:srgbClr val="333333"/>
              </a:solidFill>
              <a:ea typeface="Calibri" panose="020F0502020204030204" pitchFamily="34" charset="0"/>
              <a:cs typeface="Helvetica" panose="020B0604020202020204" pitchFamily="34" charset="0"/>
            </a:endParaRPr>
          </a:p>
          <a:p>
            <a:r>
              <a:rPr lang="it-IT" sz="1400" dirty="0">
                <a:solidFill>
                  <a:srgbClr val="333333"/>
                </a:solidFill>
                <a:ea typeface="Calibri" panose="020F0502020204030204" pitchFamily="34" charset="0"/>
                <a:cs typeface="Helvetica" panose="020B0604020202020204" pitchFamily="34" charset="0"/>
              </a:rPr>
              <a:t>Sarà sufficiente produrre gli allegati relativi alla certificazione </a:t>
            </a:r>
            <a:r>
              <a:rPr lang="it-IT" sz="1400" dirty="0" smtClean="0">
                <a:solidFill>
                  <a:srgbClr val="333333"/>
                </a:solidFill>
                <a:ea typeface="Calibri" panose="020F0502020204030204" pitchFamily="34" charset="0"/>
                <a:cs typeface="Helvetica" panose="020B0604020202020204" pitchFamily="34" charset="0"/>
              </a:rPr>
              <a:t>del </a:t>
            </a:r>
            <a:r>
              <a:rPr lang="it-IT" sz="1400" dirty="0">
                <a:solidFill>
                  <a:srgbClr val="333333"/>
                </a:solidFill>
                <a:ea typeface="Calibri" panose="020F0502020204030204" pitchFamily="34" charset="0"/>
                <a:cs typeface="Helvetica" panose="020B0604020202020204" pitchFamily="34" charset="0"/>
              </a:rPr>
              <a:t>contributo e la Comunicazione sarà completa.</a:t>
            </a:r>
          </a:p>
        </p:txBody>
      </p:sp>
    </p:spTree>
    <p:extLst>
      <p:ext uri="{BB962C8B-B14F-4D97-AF65-F5344CB8AC3E}">
        <p14:creationId xmlns:p14="http://schemas.microsoft.com/office/powerpoint/2010/main" val="1663259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Conformità asseverata 1</a:t>
            </a:r>
            <a:endParaRPr dirty="0"/>
          </a:p>
        </p:txBody>
      </p:sp>
      <p:grpSp>
        <p:nvGrpSpPr>
          <p:cNvPr id="6" name="object 3"/>
          <p:cNvGrpSpPr/>
          <p:nvPr/>
        </p:nvGrpSpPr>
        <p:grpSpPr>
          <a:xfrm>
            <a:off x="5716523" y="690244"/>
            <a:ext cx="3428365" cy="294640"/>
            <a:chOff x="5716523" y="690244"/>
            <a:chExt cx="3428365" cy="294640"/>
          </a:xfrm>
        </p:grpSpPr>
        <p:sp>
          <p:nvSpPr>
            <p:cNvPr id="7"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8"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11" name="Rettangolo 10">
            <a:extLst>
              <a:ext uri="{FF2B5EF4-FFF2-40B4-BE49-F238E27FC236}">
                <a16:creationId xmlns:a16="http://schemas.microsoft.com/office/drawing/2014/main" id="{2625DE24-2D62-41BE-A8E3-2A13809A1541}"/>
              </a:ext>
            </a:extLst>
          </p:cNvPr>
          <p:cNvSpPr/>
          <p:nvPr/>
        </p:nvSpPr>
        <p:spPr>
          <a:xfrm>
            <a:off x="314818" y="1253713"/>
            <a:ext cx="8524382" cy="645158"/>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In alternativa al procedimento ordinario è possibile asseverare la conformità urbanistica secondo le modalità previste dall’ordinanza n. 100 e richiedere al Comune esclusivamente «l’attestazione da cui risulta che il fabbricato non è soggetto a procedimenti sanzionatori o a domande di sanatoria o condono edilizio» e pertanto</a:t>
            </a:r>
            <a:endParaRPr lang="it-IT" sz="1200" dirty="0">
              <a:ln w="0"/>
              <a:solidFill>
                <a:schemeClr val="tx1"/>
              </a:solidFill>
              <a:effectLst>
                <a:outerShdw blurRad="38100" dist="19050" dir="2700000" algn="tl" rotWithShape="0">
                  <a:schemeClr val="dk1">
                    <a:alpha val="40000"/>
                  </a:schemeClr>
                </a:outerShdw>
              </a:effectLst>
            </a:endParaRPr>
          </a:p>
        </p:txBody>
      </p:sp>
      <p:pic>
        <p:nvPicPr>
          <p:cNvPr id="12" name="Immagine 11"/>
          <p:cNvPicPr>
            <a:picLocks noChangeAspect="1"/>
          </p:cNvPicPr>
          <p:nvPr/>
        </p:nvPicPr>
        <p:blipFill>
          <a:blip r:embed="rId2"/>
          <a:stretch>
            <a:fillRect/>
          </a:stretch>
        </p:blipFill>
        <p:spPr>
          <a:xfrm>
            <a:off x="2438400" y="3966141"/>
            <a:ext cx="6478523" cy="1444059"/>
          </a:xfrm>
          <a:prstGeom prst="rect">
            <a:avLst/>
          </a:prstGeom>
        </p:spPr>
      </p:pic>
      <p:pic>
        <p:nvPicPr>
          <p:cNvPr id="13" name="Immagine 12"/>
          <p:cNvPicPr>
            <a:picLocks noChangeAspect="1"/>
          </p:cNvPicPr>
          <p:nvPr/>
        </p:nvPicPr>
        <p:blipFill>
          <a:blip r:embed="rId3"/>
          <a:stretch>
            <a:fillRect/>
          </a:stretch>
        </p:blipFill>
        <p:spPr>
          <a:xfrm>
            <a:off x="2438400" y="1973549"/>
            <a:ext cx="6477000" cy="1995426"/>
          </a:xfrm>
          <a:prstGeom prst="rect">
            <a:avLst/>
          </a:prstGeom>
        </p:spPr>
      </p:pic>
      <p:sp>
        <p:nvSpPr>
          <p:cNvPr id="14" name="Rettangolo 13">
            <a:extLst>
              <a:ext uri="{FF2B5EF4-FFF2-40B4-BE49-F238E27FC236}">
                <a16:creationId xmlns:a16="http://schemas.microsoft.com/office/drawing/2014/main" id="{2625DE24-2D62-41BE-A8E3-2A13809A1541}"/>
              </a:ext>
            </a:extLst>
          </p:cNvPr>
          <p:cNvSpPr/>
          <p:nvPr/>
        </p:nvSpPr>
        <p:spPr>
          <a:xfrm>
            <a:off x="318362" y="5486400"/>
            <a:ext cx="8520838" cy="596663"/>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ln w="0"/>
                <a:solidFill>
                  <a:schemeClr val="tx1"/>
                </a:solidFill>
                <a:effectLst>
                  <a:outerShdw blurRad="38100" dist="19050" dir="2700000" algn="tl" rotWithShape="0">
                    <a:schemeClr val="dk1">
                      <a:alpha val="40000"/>
                    </a:schemeClr>
                  </a:outerShdw>
                </a:effectLst>
              </a:rPr>
              <a:t>In questo caso la richiesta di attestazione al Comune deve essere presentata </a:t>
            </a:r>
            <a:r>
              <a:rPr lang="it-IT" sz="1200" dirty="0" smtClean="0">
                <a:ln w="0"/>
                <a:solidFill>
                  <a:schemeClr val="tx1"/>
                </a:solidFill>
                <a:effectLst>
                  <a:outerShdw blurRad="38100" dist="19050" dir="2700000" algn="tl" rotWithShape="0">
                    <a:schemeClr val="dk1">
                      <a:alpha val="40000"/>
                    </a:schemeClr>
                  </a:outerShdw>
                </a:effectLst>
              </a:rPr>
              <a:t>preventivamente </a:t>
            </a:r>
            <a:r>
              <a:rPr lang="it-IT" sz="1200" dirty="0">
                <a:ln w="0"/>
                <a:solidFill>
                  <a:schemeClr val="tx1"/>
                </a:solidFill>
                <a:effectLst>
                  <a:outerShdw blurRad="38100" dist="19050" dir="2700000" algn="tl" rotWithShape="0">
                    <a:schemeClr val="dk1">
                      <a:alpha val="40000"/>
                    </a:schemeClr>
                  </a:outerShdw>
                </a:effectLst>
              </a:rPr>
              <a:t>e direttamente al Comune tramite il modulo reperibile a questo link </a:t>
            </a:r>
            <a:r>
              <a:rPr lang="it-IT" sz="1200" dirty="0">
                <a:ln w="0"/>
                <a:solidFill>
                  <a:schemeClr val="tx1"/>
                </a:solidFill>
                <a:effectLst>
                  <a:outerShdw blurRad="38100" dist="19050" dir="2700000" algn="tl" rotWithShape="0">
                    <a:schemeClr val="dk1">
                      <a:alpha val="40000"/>
                    </a:schemeClr>
                  </a:outerShdw>
                </a:effectLst>
                <a:hlinkClick r:id="rId4"/>
              </a:rPr>
              <a:t>https://sisma2016.gov.it/wp-content/uploads/2020/10/Doc1-Domanda-al-Comune.pdf</a:t>
            </a:r>
            <a:r>
              <a:rPr lang="it-IT" sz="1200" dirty="0">
                <a:ln w="0"/>
                <a:solidFill>
                  <a:schemeClr val="tx1"/>
                </a:solidFill>
                <a:effectLst>
                  <a:outerShdw blurRad="38100" dist="19050" dir="2700000" algn="tl" rotWithShape="0">
                    <a:schemeClr val="dk1">
                      <a:alpha val="40000"/>
                    </a:schemeClr>
                  </a:outerShdw>
                </a:effectLst>
              </a:rPr>
              <a:t> </a:t>
            </a:r>
          </a:p>
        </p:txBody>
      </p:sp>
      <p:sp>
        <p:nvSpPr>
          <p:cNvPr id="15" name="Rettangolo 14">
            <a:extLst>
              <a:ext uri="{FF2B5EF4-FFF2-40B4-BE49-F238E27FC236}">
                <a16:creationId xmlns:a16="http://schemas.microsoft.com/office/drawing/2014/main" id="{266D8B96-4820-424A-B8C4-A95258831E5E}"/>
              </a:ext>
            </a:extLst>
          </p:cNvPr>
          <p:cNvSpPr/>
          <p:nvPr/>
        </p:nvSpPr>
        <p:spPr>
          <a:xfrm>
            <a:off x="368381" y="2585789"/>
            <a:ext cx="1993820" cy="5896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b="1" dirty="0">
                <a:solidFill>
                  <a:srgbClr val="333333"/>
                </a:solidFill>
                <a:cs typeface="Helvetica" panose="020B0604020202020204" pitchFamily="34" charset="0"/>
              </a:rPr>
              <a:t>12-bis comma 1</a:t>
            </a:r>
            <a:endParaRPr lang="it-IT" sz="1200" b="1" dirty="0">
              <a:ln w="0"/>
              <a:solidFill>
                <a:schemeClr val="tx1"/>
              </a:solidFill>
              <a:effectLst>
                <a:outerShdw blurRad="38100" dist="19050" dir="2700000" algn="tl" rotWithShape="0">
                  <a:schemeClr val="dk1">
                    <a:alpha val="40000"/>
                  </a:schemeClr>
                </a:outerShdw>
              </a:effectLst>
            </a:endParaRPr>
          </a:p>
        </p:txBody>
      </p:sp>
      <p:sp>
        <p:nvSpPr>
          <p:cNvPr id="16" name="Rettangolo 15">
            <a:extLst>
              <a:ext uri="{FF2B5EF4-FFF2-40B4-BE49-F238E27FC236}">
                <a16:creationId xmlns:a16="http://schemas.microsoft.com/office/drawing/2014/main" id="{266D8B96-4820-424A-B8C4-A95258831E5E}"/>
              </a:ext>
            </a:extLst>
          </p:cNvPr>
          <p:cNvSpPr/>
          <p:nvPr/>
        </p:nvSpPr>
        <p:spPr>
          <a:xfrm>
            <a:off x="368381" y="3327802"/>
            <a:ext cx="1993820" cy="5896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b="1" dirty="0">
                <a:ln w="0"/>
                <a:solidFill>
                  <a:schemeClr val="tx1"/>
                </a:solidFill>
              </a:rPr>
              <a:t>12-bis comma 1-bis</a:t>
            </a:r>
          </a:p>
        </p:txBody>
      </p:sp>
    </p:spTree>
    <p:extLst>
      <p:ext uri="{BB962C8B-B14F-4D97-AF65-F5344CB8AC3E}">
        <p14:creationId xmlns:p14="http://schemas.microsoft.com/office/powerpoint/2010/main" val="1495868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Conformità asseverata 2</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9" name="Rettangolo 8">
            <a:extLst>
              <a:ext uri="{FF2B5EF4-FFF2-40B4-BE49-F238E27FC236}">
                <a16:creationId xmlns:a16="http://schemas.microsoft.com/office/drawing/2014/main" id="{266D8B96-4820-424A-B8C4-A95258831E5E}"/>
              </a:ext>
            </a:extLst>
          </p:cNvPr>
          <p:cNvSpPr/>
          <p:nvPr/>
        </p:nvSpPr>
        <p:spPr>
          <a:xfrm>
            <a:off x="348488" y="1340033"/>
            <a:ext cx="8643112" cy="604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rgbClr val="333333"/>
                </a:solidFill>
                <a:cs typeface="Helvetica" panose="020B0604020202020204" pitchFamily="34" charset="0"/>
              </a:rPr>
              <a:t>Nel caso in cui la conformità sia asseverata è inoltre necessario dichiarare se servono ulteriori pareri da parte di enti terzi e questo può essere fatto attraverso questa sezione del modulo di Comunicazione</a:t>
            </a:r>
            <a:endParaRPr lang="it-IT" sz="1400" dirty="0">
              <a:ln w="0"/>
              <a:solidFill>
                <a:schemeClr val="tx1"/>
              </a:solidFill>
              <a:effectLst>
                <a:outerShdw blurRad="38100" dist="19050" dir="2700000" algn="tl" rotWithShape="0">
                  <a:schemeClr val="dk1">
                    <a:alpha val="40000"/>
                  </a:schemeClr>
                </a:outerShdw>
              </a:effectLst>
            </a:endParaRPr>
          </a:p>
        </p:txBody>
      </p:sp>
      <p:sp>
        <p:nvSpPr>
          <p:cNvPr id="11" name="Rettangolo 10">
            <a:extLst>
              <a:ext uri="{FF2B5EF4-FFF2-40B4-BE49-F238E27FC236}">
                <a16:creationId xmlns:a16="http://schemas.microsoft.com/office/drawing/2014/main" id="{2625DE24-2D62-41BE-A8E3-2A13809A1541}"/>
              </a:ext>
            </a:extLst>
          </p:cNvPr>
          <p:cNvSpPr/>
          <p:nvPr/>
        </p:nvSpPr>
        <p:spPr>
          <a:xfrm>
            <a:off x="1447800" y="4267200"/>
            <a:ext cx="2285999" cy="604141"/>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Se il professionista </a:t>
            </a:r>
            <a:r>
              <a:rPr lang="it-IT" sz="1200" b="1" dirty="0">
                <a:solidFill>
                  <a:srgbClr val="333333"/>
                </a:solidFill>
                <a:cs typeface="Helvetica" panose="020B0604020202020204" pitchFamily="34" charset="0"/>
              </a:rPr>
              <a:t>NON</a:t>
            </a:r>
            <a:r>
              <a:rPr lang="it-IT" sz="1200" dirty="0">
                <a:solidFill>
                  <a:srgbClr val="333333"/>
                </a:solidFill>
                <a:cs typeface="Helvetica" panose="020B0604020202020204" pitchFamily="34" charset="0"/>
              </a:rPr>
              <a:t> ha ricevuto la proposta si adesione da parte dell’USR</a:t>
            </a:r>
            <a:endParaRPr lang="it-IT" sz="1200" dirty="0">
              <a:ln w="0"/>
              <a:solidFill>
                <a:schemeClr val="tx1"/>
              </a:solidFill>
              <a:effectLst>
                <a:outerShdw blurRad="38100" dist="19050" dir="2700000" algn="tl" rotWithShape="0">
                  <a:schemeClr val="dk1">
                    <a:alpha val="40000"/>
                  </a:schemeClr>
                </a:outerShdw>
              </a:effectLst>
            </a:endParaRPr>
          </a:p>
        </p:txBody>
      </p:sp>
      <p:pic>
        <p:nvPicPr>
          <p:cNvPr id="7" name="Immagine 6"/>
          <p:cNvPicPr>
            <a:picLocks noChangeAspect="1"/>
          </p:cNvPicPr>
          <p:nvPr/>
        </p:nvPicPr>
        <p:blipFill>
          <a:blip r:embed="rId2"/>
          <a:stretch>
            <a:fillRect/>
          </a:stretch>
        </p:blipFill>
        <p:spPr>
          <a:xfrm>
            <a:off x="881043" y="2057400"/>
            <a:ext cx="7120801" cy="2927167"/>
          </a:xfrm>
          <a:prstGeom prst="rect">
            <a:avLst/>
          </a:prstGeom>
        </p:spPr>
      </p:pic>
      <p:sp>
        <p:nvSpPr>
          <p:cNvPr id="14" name="CasellaDiTesto 13">
            <a:extLst>
              <a:ext uri="{FF2B5EF4-FFF2-40B4-BE49-F238E27FC236}">
                <a16:creationId xmlns:a16="http://schemas.microsoft.com/office/drawing/2014/main" id="{E4A5B208-BF47-4D14-B6B7-9C254A8A46DA}"/>
              </a:ext>
            </a:extLst>
          </p:cNvPr>
          <p:cNvSpPr txBox="1"/>
          <p:nvPr/>
        </p:nvSpPr>
        <p:spPr>
          <a:xfrm>
            <a:off x="348488" y="5181600"/>
            <a:ext cx="8636024" cy="738664"/>
          </a:xfrm>
          <a:prstGeom prst="rect">
            <a:avLst/>
          </a:prstGeom>
          <a:noFill/>
          <a:ln w="28575">
            <a:solidFill>
              <a:srgbClr val="92D050"/>
            </a:solidFill>
          </a:ln>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Dichiarati eventuali pareri </a:t>
            </a:r>
            <a:r>
              <a:rPr lang="it-IT" sz="1400" dirty="0" smtClean="0">
                <a:solidFill>
                  <a:srgbClr val="333333"/>
                </a:solidFill>
                <a:effectLst/>
                <a:ea typeface="Calibri" panose="020F0502020204030204" pitchFamily="34" charset="0"/>
                <a:cs typeface="Helvetica" panose="020B0604020202020204" pitchFamily="34" charset="0"/>
              </a:rPr>
              <a:t>necessari da </a:t>
            </a:r>
            <a:r>
              <a:rPr lang="it-IT" sz="1400" dirty="0">
                <a:solidFill>
                  <a:srgbClr val="333333"/>
                </a:solidFill>
                <a:effectLst/>
                <a:ea typeface="Calibri" panose="020F0502020204030204" pitchFamily="34" charset="0"/>
                <a:cs typeface="Helvetica" panose="020B0604020202020204" pitchFamily="34" charset="0"/>
              </a:rPr>
              <a:t>parte di enti terzi, n</a:t>
            </a:r>
            <a:r>
              <a:rPr lang="it-IT" sz="1400" dirty="0">
                <a:solidFill>
                  <a:srgbClr val="333333"/>
                </a:solidFill>
                <a:ea typeface="Calibri" panose="020F0502020204030204" pitchFamily="34" charset="0"/>
                <a:cs typeface="Helvetica" panose="020B0604020202020204" pitchFamily="34" charset="0"/>
              </a:rPr>
              <a:t>on serviranno ulteriori dichiarazioni.</a:t>
            </a:r>
          </a:p>
          <a:p>
            <a:endParaRPr lang="it-IT" sz="1400" dirty="0">
              <a:solidFill>
                <a:srgbClr val="333333"/>
              </a:solidFill>
              <a:ea typeface="Calibri" panose="020F0502020204030204" pitchFamily="34" charset="0"/>
              <a:cs typeface="Helvetica" panose="020B0604020202020204" pitchFamily="34" charset="0"/>
            </a:endParaRPr>
          </a:p>
          <a:p>
            <a:r>
              <a:rPr lang="it-IT" sz="1400" dirty="0">
                <a:solidFill>
                  <a:srgbClr val="333333"/>
                </a:solidFill>
                <a:ea typeface="Calibri" panose="020F0502020204030204" pitchFamily="34" charset="0"/>
                <a:cs typeface="Helvetica" panose="020B0604020202020204" pitchFamily="34" charset="0"/>
              </a:rPr>
              <a:t>Sarà sufficiente produrre gli allegati relativi alla certificazione </a:t>
            </a:r>
            <a:r>
              <a:rPr lang="it-IT" sz="1400" dirty="0" smtClean="0">
                <a:solidFill>
                  <a:srgbClr val="333333"/>
                </a:solidFill>
                <a:ea typeface="Calibri" panose="020F0502020204030204" pitchFamily="34" charset="0"/>
                <a:cs typeface="Helvetica" panose="020B0604020202020204" pitchFamily="34" charset="0"/>
              </a:rPr>
              <a:t>del </a:t>
            </a:r>
            <a:r>
              <a:rPr lang="it-IT" sz="1400" dirty="0">
                <a:solidFill>
                  <a:srgbClr val="333333"/>
                </a:solidFill>
                <a:ea typeface="Calibri" panose="020F0502020204030204" pitchFamily="34" charset="0"/>
                <a:cs typeface="Helvetica" panose="020B0604020202020204" pitchFamily="34" charset="0"/>
              </a:rPr>
              <a:t>contributo e la Comunicazione sarà completa.</a:t>
            </a:r>
          </a:p>
        </p:txBody>
      </p:sp>
    </p:spTree>
    <p:extLst>
      <p:ext uri="{BB962C8B-B14F-4D97-AF65-F5344CB8AC3E}">
        <p14:creationId xmlns:p14="http://schemas.microsoft.com/office/powerpoint/2010/main" val="1088127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Allegati alla adesione 1</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10" name="CasellaDiTesto 9">
            <a:extLst>
              <a:ext uri="{FF2B5EF4-FFF2-40B4-BE49-F238E27FC236}">
                <a16:creationId xmlns:a16="http://schemas.microsoft.com/office/drawing/2014/main" id="{E4A5B208-BF47-4D14-B6B7-9C254A8A46DA}"/>
              </a:ext>
            </a:extLst>
          </p:cNvPr>
          <p:cNvSpPr txBox="1"/>
          <p:nvPr/>
        </p:nvSpPr>
        <p:spPr>
          <a:xfrm>
            <a:off x="228600" y="1395303"/>
            <a:ext cx="6975051"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Ho deciso di aderire alla procedura semplificata, cosa devo allegare al modulo?</a:t>
            </a:r>
            <a:endParaRPr lang="it-IT" sz="1400" dirty="0">
              <a:effectLst/>
              <a:ea typeface="Calibri" panose="020F0502020204030204" pitchFamily="34" charset="0"/>
              <a:cs typeface="Times New Roman" panose="02020603050405020304" pitchFamily="18" charset="0"/>
            </a:endParaRPr>
          </a:p>
        </p:txBody>
      </p:sp>
      <p:pic>
        <p:nvPicPr>
          <p:cNvPr id="6" name="Immagine 5"/>
          <p:cNvPicPr>
            <a:picLocks noChangeAspect="1"/>
          </p:cNvPicPr>
          <p:nvPr/>
        </p:nvPicPr>
        <p:blipFill>
          <a:blip r:embed="rId2"/>
          <a:stretch>
            <a:fillRect/>
          </a:stretch>
        </p:blipFill>
        <p:spPr>
          <a:xfrm>
            <a:off x="385532" y="2022030"/>
            <a:ext cx="8637326" cy="1483170"/>
          </a:xfrm>
          <a:prstGeom prst="rect">
            <a:avLst/>
          </a:prstGeom>
        </p:spPr>
      </p:pic>
      <p:sp>
        <p:nvSpPr>
          <p:cNvPr id="8" name="Rettangolo 7"/>
          <p:cNvSpPr/>
          <p:nvPr/>
        </p:nvSpPr>
        <p:spPr>
          <a:xfrm>
            <a:off x="838200" y="2514600"/>
            <a:ext cx="2667000" cy="29061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266D8B96-4820-424A-B8C4-A95258831E5E}"/>
              </a:ext>
            </a:extLst>
          </p:cNvPr>
          <p:cNvSpPr/>
          <p:nvPr/>
        </p:nvSpPr>
        <p:spPr>
          <a:xfrm>
            <a:off x="385532" y="3695699"/>
            <a:ext cx="8185912" cy="19431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In caso di adesione su un progetto già depositato è vietato cambiare il progetto e pertanto le uniche dichiarazioni aggiuntive saranno relative alla determinazione del contributo.</a:t>
            </a:r>
          </a:p>
          <a:p>
            <a:endParaRPr lang="it-IT" sz="1200" dirty="0">
              <a:ln w="0"/>
              <a:solidFill>
                <a:srgbClr val="333333"/>
              </a:solidFill>
              <a:effectLst>
                <a:outerShdw blurRad="38100" dist="19050" dir="2700000" algn="tl" rotWithShape="0">
                  <a:schemeClr val="dk1">
                    <a:alpha val="40000"/>
                  </a:schemeClr>
                </a:outerShdw>
              </a:effectLst>
              <a:cs typeface="Helvetica" panose="020B0604020202020204" pitchFamily="34" charset="0"/>
            </a:endParaRPr>
          </a:p>
          <a:p>
            <a:r>
              <a:rPr lang="it-IT" sz="1200" dirty="0">
                <a:ln w="0"/>
                <a:solidFill>
                  <a:srgbClr val="333333"/>
                </a:solidFill>
                <a:effectLst>
                  <a:outerShdw blurRad="38100" dist="19050" dir="2700000" algn="tl" rotWithShape="0">
                    <a:schemeClr val="dk1">
                      <a:alpha val="40000"/>
                    </a:schemeClr>
                  </a:outerShdw>
                </a:effectLst>
                <a:cs typeface="Helvetica" panose="020B0604020202020204" pitchFamily="34" charset="0"/>
              </a:rPr>
              <a:t>Pertanto non sarà necessario allegare l’interezza dell’allegato 1 ordinanza 100 come in una nuova richiesta di contributo, ma esclusivamente la sezione H di quell’allegato reperibile a questo link:</a:t>
            </a:r>
          </a:p>
          <a:p>
            <a:endParaRPr lang="it-IT" sz="1200" dirty="0">
              <a:ln w="0"/>
              <a:solidFill>
                <a:srgbClr val="333333"/>
              </a:solidFill>
              <a:effectLst>
                <a:outerShdw blurRad="38100" dist="19050" dir="2700000" algn="tl" rotWithShape="0">
                  <a:schemeClr val="dk1">
                    <a:alpha val="40000"/>
                  </a:schemeClr>
                </a:outerShdw>
              </a:effectLst>
              <a:cs typeface="Helvetica" panose="020B0604020202020204" pitchFamily="34" charset="0"/>
            </a:endParaRPr>
          </a:p>
          <a:p>
            <a:r>
              <a:rPr lang="it-IT" sz="1200" dirty="0">
                <a:ln w="0"/>
                <a:solidFill>
                  <a:schemeClr val="tx1"/>
                </a:solidFill>
                <a:effectLst>
                  <a:outerShdw blurRad="38100" dist="19050" dir="2700000" algn="tl" rotWithShape="0">
                    <a:schemeClr val="dk1">
                      <a:alpha val="40000"/>
                    </a:schemeClr>
                  </a:outerShdw>
                </a:effectLst>
                <a:hlinkClick r:id="rId3"/>
              </a:rPr>
              <a:t>https://sisma2016.gov.it/wp-content/uploads/2020/10/ALLH-Calcolo-ammontare-contributo-ordinanza-n-100.pdf</a:t>
            </a:r>
            <a:r>
              <a:rPr lang="it-IT" sz="1200" dirty="0">
                <a:ln w="0"/>
                <a:solidFill>
                  <a:schemeClr val="tx1"/>
                </a:solidFill>
                <a:effectLst>
                  <a:outerShdw blurRad="38100" dist="19050" dir="2700000" algn="tl" rotWithShape="0">
                    <a:schemeClr val="dk1">
                      <a:alpha val="40000"/>
                    </a:schemeClr>
                  </a:outerShdw>
                </a:effectLst>
              </a:rPr>
              <a:t> </a:t>
            </a:r>
          </a:p>
        </p:txBody>
      </p:sp>
      <p:sp>
        <p:nvSpPr>
          <p:cNvPr id="14" name="CasellaDiTesto 13">
            <a:extLst>
              <a:ext uri="{FF2B5EF4-FFF2-40B4-BE49-F238E27FC236}">
                <a16:creationId xmlns:a16="http://schemas.microsoft.com/office/drawing/2014/main" id="{31D6AB2B-CA52-413B-960C-49A21FB55D33}"/>
              </a:ext>
            </a:extLst>
          </p:cNvPr>
          <p:cNvSpPr txBox="1"/>
          <p:nvPr/>
        </p:nvSpPr>
        <p:spPr>
          <a:xfrm>
            <a:off x="228600" y="1687402"/>
            <a:ext cx="1371600" cy="369332"/>
          </a:xfrm>
          <a:prstGeom prst="rect">
            <a:avLst/>
          </a:prstGeom>
          <a:noFill/>
        </p:spPr>
        <p:txBody>
          <a:bodyPr wrap="square" rtlCol="0">
            <a:spAutoFit/>
          </a:bodyPr>
          <a:lstStyle/>
          <a:p>
            <a:r>
              <a:rPr lang="it-IT" b="1" dirty="0"/>
              <a:t>Risposta:  </a:t>
            </a:r>
          </a:p>
        </p:txBody>
      </p:sp>
    </p:spTree>
    <p:extLst>
      <p:ext uri="{BB962C8B-B14F-4D97-AF65-F5344CB8AC3E}">
        <p14:creationId xmlns:p14="http://schemas.microsoft.com/office/powerpoint/2010/main" val="1719082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Allegati alla adesione 2</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10" name="CasellaDiTesto 9">
            <a:extLst>
              <a:ext uri="{FF2B5EF4-FFF2-40B4-BE49-F238E27FC236}">
                <a16:creationId xmlns:a16="http://schemas.microsoft.com/office/drawing/2014/main" id="{E4A5B208-BF47-4D14-B6B7-9C254A8A46DA}"/>
              </a:ext>
            </a:extLst>
          </p:cNvPr>
          <p:cNvSpPr txBox="1"/>
          <p:nvPr/>
        </p:nvSpPr>
        <p:spPr>
          <a:xfrm>
            <a:off x="228600" y="1395303"/>
            <a:ext cx="6975051"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Ho deciso di aderire alla procedura semplificata, cosa devo allegare al modulo?</a:t>
            </a:r>
            <a:endParaRPr lang="it-IT" sz="1400" dirty="0">
              <a:effectLst/>
              <a:ea typeface="Calibri" panose="020F0502020204030204" pitchFamily="34" charset="0"/>
              <a:cs typeface="Times New Roman" panose="02020603050405020304" pitchFamily="18" charset="0"/>
            </a:endParaRPr>
          </a:p>
        </p:txBody>
      </p:sp>
      <p:pic>
        <p:nvPicPr>
          <p:cNvPr id="6" name="Immagine 5"/>
          <p:cNvPicPr>
            <a:picLocks noChangeAspect="1"/>
          </p:cNvPicPr>
          <p:nvPr/>
        </p:nvPicPr>
        <p:blipFill>
          <a:blip r:embed="rId3"/>
          <a:stretch>
            <a:fillRect/>
          </a:stretch>
        </p:blipFill>
        <p:spPr>
          <a:xfrm>
            <a:off x="385532" y="2022030"/>
            <a:ext cx="8637326" cy="1483170"/>
          </a:xfrm>
          <a:prstGeom prst="rect">
            <a:avLst/>
          </a:prstGeom>
        </p:spPr>
      </p:pic>
      <p:sp>
        <p:nvSpPr>
          <p:cNvPr id="8" name="Rettangolo 7"/>
          <p:cNvSpPr/>
          <p:nvPr/>
        </p:nvSpPr>
        <p:spPr>
          <a:xfrm>
            <a:off x="762000" y="2659905"/>
            <a:ext cx="4648200" cy="29061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266D8B96-4820-424A-B8C4-A95258831E5E}"/>
              </a:ext>
            </a:extLst>
          </p:cNvPr>
          <p:cNvSpPr/>
          <p:nvPr/>
        </p:nvSpPr>
        <p:spPr>
          <a:xfrm>
            <a:off x="385532" y="3429001"/>
            <a:ext cx="5024668"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In caso di adesione su un progetto già depositato è necessario asseverare il calcolo del contributo tramite il foglio di calcolo reperibile al seguente link:</a:t>
            </a:r>
          </a:p>
          <a:p>
            <a:r>
              <a:rPr lang="it-IT" sz="1200" dirty="0">
                <a:solidFill>
                  <a:srgbClr val="333333"/>
                </a:solidFill>
                <a:cs typeface="Helvetica" panose="020B0604020202020204" pitchFamily="34" charset="0"/>
                <a:hlinkClick r:id="rId4"/>
              </a:rPr>
              <a:t>https://assistenza.sisma2016.gov.it/knowledgebase.php?article=147</a:t>
            </a:r>
            <a:r>
              <a:rPr lang="it-IT" sz="1200" dirty="0">
                <a:solidFill>
                  <a:srgbClr val="333333"/>
                </a:solidFill>
                <a:cs typeface="Helvetica" panose="020B0604020202020204" pitchFamily="34" charset="0"/>
              </a:rPr>
              <a:t> </a:t>
            </a:r>
          </a:p>
          <a:p>
            <a:endParaRPr lang="it-IT" sz="1200" dirty="0">
              <a:solidFill>
                <a:srgbClr val="333333"/>
              </a:solidFill>
              <a:cs typeface="Helvetica" panose="020B0604020202020204" pitchFamily="34" charset="0"/>
            </a:endParaRPr>
          </a:p>
          <a:p>
            <a:r>
              <a:rPr lang="it-IT" sz="1200" dirty="0">
                <a:solidFill>
                  <a:srgbClr val="333333"/>
                </a:solidFill>
                <a:cs typeface="Helvetica" panose="020B0604020202020204" pitchFamily="34" charset="0"/>
              </a:rPr>
              <a:t>Il tracciato XML da importare nel foglio di calcolo sarà quello disponibile nella pagina MUDE della RCR di riferimento che:</a:t>
            </a:r>
          </a:p>
          <a:p>
            <a:pPr marL="171450" indent="-171450">
              <a:buFontTx/>
              <a:buChar char="-"/>
            </a:pPr>
            <a:r>
              <a:rPr lang="it-IT" sz="1200" dirty="0">
                <a:solidFill>
                  <a:srgbClr val="333333"/>
                </a:solidFill>
                <a:cs typeface="Helvetica" panose="020B0604020202020204" pitchFamily="34" charset="0"/>
              </a:rPr>
              <a:t>In caso di VARIANTE sarà disponibile soltanto in seguito al caricamento della RCR in stato di VERIFICATA</a:t>
            </a:r>
          </a:p>
          <a:p>
            <a:pPr marL="171450" indent="-171450">
              <a:buFontTx/>
              <a:buChar char="-"/>
            </a:pPr>
            <a:r>
              <a:rPr lang="it-IT" sz="1200" dirty="0">
                <a:solidFill>
                  <a:srgbClr val="333333"/>
                </a:solidFill>
                <a:cs typeface="Helvetica" panose="020B0604020202020204" pitchFamily="34" charset="0"/>
              </a:rPr>
              <a:t>In caso di RCR precedente sarà reso disponibile a decorrere dal 27 ottobre 2020, in seguito ad un intervento tecnico sulla piattaforma MUDE</a:t>
            </a:r>
          </a:p>
        </p:txBody>
      </p:sp>
      <p:pic>
        <p:nvPicPr>
          <p:cNvPr id="7" name="Immagine 6"/>
          <p:cNvPicPr>
            <a:picLocks noChangeAspect="1"/>
          </p:cNvPicPr>
          <p:nvPr/>
        </p:nvPicPr>
        <p:blipFill>
          <a:blip r:embed="rId5"/>
          <a:stretch>
            <a:fillRect/>
          </a:stretch>
        </p:blipFill>
        <p:spPr>
          <a:xfrm>
            <a:off x="5444782" y="3356079"/>
            <a:ext cx="3578076" cy="2282722"/>
          </a:xfrm>
          <a:prstGeom prst="rect">
            <a:avLst/>
          </a:prstGeom>
        </p:spPr>
      </p:pic>
      <p:sp>
        <p:nvSpPr>
          <p:cNvPr id="14" name="CasellaDiTesto 13">
            <a:extLst>
              <a:ext uri="{FF2B5EF4-FFF2-40B4-BE49-F238E27FC236}">
                <a16:creationId xmlns:a16="http://schemas.microsoft.com/office/drawing/2014/main" id="{31D6AB2B-CA52-413B-960C-49A21FB55D33}"/>
              </a:ext>
            </a:extLst>
          </p:cNvPr>
          <p:cNvSpPr txBox="1"/>
          <p:nvPr/>
        </p:nvSpPr>
        <p:spPr>
          <a:xfrm>
            <a:off x="228600" y="1687402"/>
            <a:ext cx="1371600" cy="369332"/>
          </a:xfrm>
          <a:prstGeom prst="rect">
            <a:avLst/>
          </a:prstGeom>
          <a:noFill/>
        </p:spPr>
        <p:txBody>
          <a:bodyPr wrap="square" rtlCol="0">
            <a:spAutoFit/>
          </a:bodyPr>
          <a:lstStyle/>
          <a:p>
            <a:r>
              <a:rPr lang="it-IT" b="1" dirty="0"/>
              <a:t>Risposta:  </a:t>
            </a:r>
          </a:p>
        </p:txBody>
      </p:sp>
    </p:spTree>
    <p:extLst>
      <p:ext uri="{BB962C8B-B14F-4D97-AF65-F5344CB8AC3E}">
        <p14:creationId xmlns:p14="http://schemas.microsoft.com/office/powerpoint/2010/main" val="1223175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Allegati alla adesione 3</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10" name="CasellaDiTesto 9">
            <a:extLst>
              <a:ext uri="{FF2B5EF4-FFF2-40B4-BE49-F238E27FC236}">
                <a16:creationId xmlns:a16="http://schemas.microsoft.com/office/drawing/2014/main" id="{E4A5B208-BF47-4D14-B6B7-9C254A8A46DA}"/>
              </a:ext>
            </a:extLst>
          </p:cNvPr>
          <p:cNvSpPr txBox="1"/>
          <p:nvPr/>
        </p:nvSpPr>
        <p:spPr>
          <a:xfrm>
            <a:off x="228600" y="1395303"/>
            <a:ext cx="6975051"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Ho deciso di aderire alla procedura semplificata, cosa devo allegare al modulo?</a:t>
            </a:r>
            <a:endParaRPr lang="it-IT" sz="1400" dirty="0">
              <a:effectLst/>
              <a:ea typeface="Calibri" panose="020F0502020204030204" pitchFamily="34" charset="0"/>
              <a:cs typeface="Times New Roman" panose="02020603050405020304" pitchFamily="18" charset="0"/>
            </a:endParaRPr>
          </a:p>
        </p:txBody>
      </p:sp>
      <p:pic>
        <p:nvPicPr>
          <p:cNvPr id="6" name="Immagine 5"/>
          <p:cNvPicPr>
            <a:picLocks noChangeAspect="1"/>
          </p:cNvPicPr>
          <p:nvPr/>
        </p:nvPicPr>
        <p:blipFill>
          <a:blip r:embed="rId2"/>
          <a:stretch>
            <a:fillRect/>
          </a:stretch>
        </p:blipFill>
        <p:spPr>
          <a:xfrm>
            <a:off x="385532" y="2022030"/>
            <a:ext cx="8637326" cy="1483170"/>
          </a:xfrm>
          <a:prstGeom prst="rect">
            <a:avLst/>
          </a:prstGeom>
        </p:spPr>
      </p:pic>
      <p:sp>
        <p:nvSpPr>
          <p:cNvPr id="8" name="Rettangolo 7"/>
          <p:cNvSpPr/>
          <p:nvPr/>
        </p:nvSpPr>
        <p:spPr>
          <a:xfrm>
            <a:off x="385532" y="2895600"/>
            <a:ext cx="8529868" cy="53340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266D8B96-4820-424A-B8C4-A95258831E5E}"/>
              </a:ext>
            </a:extLst>
          </p:cNvPr>
          <p:cNvSpPr/>
          <p:nvPr/>
        </p:nvSpPr>
        <p:spPr>
          <a:xfrm>
            <a:off x="385532" y="3695699"/>
            <a:ext cx="8185912" cy="19431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In caso di adesione su un progetto già depositato devo comunicare il nome dell’impresa assuntrice dei lavori, qualora non fosse già stato comunicato, ed allegare la dichiarazione dell’impresa in ordine al possesso dei requisiti (iscrizione all’anagrafe, certificazioni SOA e regolarità contributiva).</a:t>
            </a:r>
          </a:p>
        </p:txBody>
      </p:sp>
      <p:sp>
        <p:nvSpPr>
          <p:cNvPr id="11" name="CasellaDiTesto 10">
            <a:extLst>
              <a:ext uri="{FF2B5EF4-FFF2-40B4-BE49-F238E27FC236}">
                <a16:creationId xmlns:a16="http://schemas.microsoft.com/office/drawing/2014/main" id="{31D6AB2B-CA52-413B-960C-49A21FB55D33}"/>
              </a:ext>
            </a:extLst>
          </p:cNvPr>
          <p:cNvSpPr txBox="1"/>
          <p:nvPr/>
        </p:nvSpPr>
        <p:spPr>
          <a:xfrm>
            <a:off x="228600" y="1687402"/>
            <a:ext cx="1371600" cy="369332"/>
          </a:xfrm>
          <a:prstGeom prst="rect">
            <a:avLst/>
          </a:prstGeom>
          <a:noFill/>
        </p:spPr>
        <p:txBody>
          <a:bodyPr wrap="square" rtlCol="0">
            <a:spAutoFit/>
          </a:bodyPr>
          <a:lstStyle/>
          <a:p>
            <a:r>
              <a:rPr lang="it-IT" b="1" dirty="0"/>
              <a:t>Risposta:  </a:t>
            </a:r>
          </a:p>
        </p:txBody>
      </p:sp>
    </p:spTree>
    <p:extLst>
      <p:ext uri="{BB962C8B-B14F-4D97-AF65-F5344CB8AC3E}">
        <p14:creationId xmlns:p14="http://schemas.microsoft.com/office/powerpoint/2010/main" val="2193382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Modifica delle spese tecniche</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10" name="CasellaDiTesto 9">
            <a:extLst>
              <a:ext uri="{FF2B5EF4-FFF2-40B4-BE49-F238E27FC236}">
                <a16:creationId xmlns:a16="http://schemas.microsoft.com/office/drawing/2014/main" id="{E4A5B208-BF47-4D14-B6B7-9C254A8A46DA}"/>
              </a:ext>
            </a:extLst>
          </p:cNvPr>
          <p:cNvSpPr txBox="1"/>
          <p:nvPr/>
        </p:nvSpPr>
        <p:spPr>
          <a:xfrm>
            <a:off x="228600" y="1264249"/>
            <a:ext cx="8549776"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Ho deciso di utilizzare la RCR precedente senza fare una variante, come faccio a cambiare le parcelle?</a:t>
            </a:r>
            <a:endParaRPr lang="it-IT" sz="1400" dirty="0">
              <a:effectLst/>
              <a:ea typeface="Calibri" panose="020F0502020204030204" pitchFamily="34" charset="0"/>
              <a:cs typeface="Times New Roman" panose="02020603050405020304" pitchFamily="18" charset="0"/>
            </a:endParaRPr>
          </a:p>
        </p:txBody>
      </p:sp>
      <p:sp>
        <p:nvSpPr>
          <p:cNvPr id="11" name="CasellaDiTesto 10">
            <a:extLst>
              <a:ext uri="{FF2B5EF4-FFF2-40B4-BE49-F238E27FC236}">
                <a16:creationId xmlns:a16="http://schemas.microsoft.com/office/drawing/2014/main" id="{31D6AB2B-CA52-413B-960C-49A21FB55D33}"/>
              </a:ext>
            </a:extLst>
          </p:cNvPr>
          <p:cNvSpPr txBox="1"/>
          <p:nvPr/>
        </p:nvSpPr>
        <p:spPr>
          <a:xfrm>
            <a:off x="228600" y="1556348"/>
            <a:ext cx="1371600" cy="369332"/>
          </a:xfrm>
          <a:prstGeom prst="rect">
            <a:avLst/>
          </a:prstGeom>
          <a:noFill/>
        </p:spPr>
        <p:txBody>
          <a:bodyPr wrap="square" rtlCol="0">
            <a:spAutoFit/>
          </a:bodyPr>
          <a:lstStyle/>
          <a:p>
            <a:r>
              <a:rPr lang="it-IT" b="1" dirty="0"/>
              <a:t>Risposta:  </a:t>
            </a:r>
          </a:p>
        </p:txBody>
      </p:sp>
      <p:sp>
        <p:nvSpPr>
          <p:cNvPr id="14" name="CasellaDiTesto 13">
            <a:extLst>
              <a:ext uri="{FF2B5EF4-FFF2-40B4-BE49-F238E27FC236}">
                <a16:creationId xmlns:a16="http://schemas.microsoft.com/office/drawing/2014/main" id="{E4A5B208-BF47-4D14-B6B7-9C254A8A46DA}"/>
              </a:ext>
            </a:extLst>
          </p:cNvPr>
          <p:cNvSpPr txBox="1"/>
          <p:nvPr/>
        </p:nvSpPr>
        <p:spPr>
          <a:xfrm>
            <a:off x="1219200" y="1605228"/>
            <a:ext cx="7733095" cy="954107"/>
          </a:xfrm>
          <a:prstGeom prst="rect">
            <a:avLst/>
          </a:prstGeom>
          <a:noFill/>
        </p:spPr>
        <p:txBody>
          <a:bodyPr wrap="square" rtlCol="0">
            <a:spAutoFit/>
          </a:bodyPr>
          <a:lstStyle/>
          <a:p>
            <a:r>
              <a:rPr lang="it-IT" sz="1400" dirty="0">
                <a:solidFill>
                  <a:srgbClr val="333333"/>
                </a:solidFill>
                <a:ea typeface="Calibri" panose="020F0502020204030204" pitchFamily="34" charset="0"/>
                <a:cs typeface="Helvetica" panose="020B0604020202020204" pitchFamily="34" charset="0"/>
              </a:rPr>
              <a:t>Fermo restando quanto disposto all’art. 4 dell’Ordinanza  n.108/2020 (vedi slide n. 6), per modificare le spese tecniche rispetto a quanto dichiarato nella precedente RCR, è necessario sbloccare il foglio di calcolo e modificare manualmente le voci del quadro economico oltre che indicare lo sconto applicato</a:t>
            </a:r>
            <a:r>
              <a:rPr lang="it-IT" sz="1400" dirty="0">
                <a:solidFill>
                  <a:srgbClr val="333333"/>
                </a:solidFill>
                <a:highlight>
                  <a:srgbClr val="FFFF00"/>
                </a:highlight>
                <a:ea typeface="Calibri" panose="020F0502020204030204" pitchFamily="34" charset="0"/>
                <a:cs typeface="Helvetica" panose="020B0604020202020204" pitchFamily="34" charset="0"/>
              </a:rPr>
              <a:t> </a:t>
            </a:r>
            <a:r>
              <a:rPr lang="it-IT" sz="1400" dirty="0">
                <a:solidFill>
                  <a:srgbClr val="333333"/>
                </a:solidFill>
                <a:ea typeface="Calibri" panose="020F0502020204030204" pitchFamily="34" charset="0"/>
                <a:cs typeface="Helvetica" panose="020B0604020202020204" pitchFamily="34" charset="0"/>
              </a:rPr>
              <a:t>dall’impresa selezionata sui lavori</a:t>
            </a:r>
          </a:p>
        </p:txBody>
      </p:sp>
      <p:pic>
        <p:nvPicPr>
          <p:cNvPr id="7" name="Immagine 6"/>
          <p:cNvPicPr>
            <a:picLocks noChangeAspect="1"/>
          </p:cNvPicPr>
          <p:nvPr/>
        </p:nvPicPr>
        <p:blipFill rotWithShape="1">
          <a:blip r:embed="rId2"/>
          <a:srcRect b="57154"/>
          <a:stretch/>
        </p:blipFill>
        <p:spPr>
          <a:xfrm>
            <a:off x="3962400" y="2350351"/>
            <a:ext cx="4548187" cy="853045"/>
          </a:xfrm>
          <a:prstGeom prst="rect">
            <a:avLst/>
          </a:prstGeom>
          <a:ln>
            <a:solidFill>
              <a:schemeClr val="tx1"/>
            </a:solidFill>
          </a:ln>
        </p:spPr>
      </p:pic>
      <p:pic>
        <p:nvPicPr>
          <p:cNvPr id="15" name="Immagine 14"/>
          <p:cNvPicPr>
            <a:picLocks noChangeAspect="1"/>
          </p:cNvPicPr>
          <p:nvPr/>
        </p:nvPicPr>
        <p:blipFill>
          <a:blip r:embed="rId3"/>
          <a:stretch>
            <a:fillRect/>
          </a:stretch>
        </p:blipFill>
        <p:spPr>
          <a:xfrm>
            <a:off x="0" y="3276600"/>
            <a:ext cx="9144000" cy="2412145"/>
          </a:xfrm>
          <a:prstGeom prst="rect">
            <a:avLst/>
          </a:prstGeom>
          <a:ln>
            <a:solidFill>
              <a:schemeClr val="tx1"/>
            </a:solidFill>
          </a:ln>
        </p:spPr>
      </p:pic>
      <p:sp>
        <p:nvSpPr>
          <p:cNvPr id="16" name="Rettangolo 15">
            <a:extLst>
              <a:ext uri="{FF2B5EF4-FFF2-40B4-BE49-F238E27FC236}">
                <a16:creationId xmlns:a16="http://schemas.microsoft.com/office/drawing/2014/main" id="{266D8B96-4820-424A-B8C4-A95258831E5E}"/>
              </a:ext>
            </a:extLst>
          </p:cNvPr>
          <p:cNvSpPr/>
          <p:nvPr/>
        </p:nvSpPr>
        <p:spPr>
          <a:xfrm>
            <a:off x="385532" y="5761949"/>
            <a:ext cx="8392844" cy="3340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dirty="0">
                <a:solidFill>
                  <a:srgbClr val="333333"/>
                </a:solidFill>
                <a:cs typeface="Helvetica" panose="020B0604020202020204" pitchFamily="34" charset="0"/>
              </a:rPr>
              <a:t>NB</a:t>
            </a:r>
            <a:r>
              <a:rPr lang="it-IT" sz="1400" dirty="0">
                <a:solidFill>
                  <a:srgbClr val="333333"/>
                </a:solidFill>
                <a:cs typeface="Helvetica" panose="020B0604020202020204" pitchFamily="34" charset="0"/>
              </a:rPr>
              <a:t>: ricordarsi di </a:t>
            </a:r>
            <a:r>
              <a:rPr lang="it-IT" sz="1400" dirty="0">
                <a:solidFill>
                  <a:srgbClr val="333333"/>
                </a:solidFill>
                <a:ea typeface="Calibri" panose="020F0502020204030204" pitchFamily="34" charset="0"/>
                <a:cs typeface="Helvetica" panose="020B0604020202020204" pitchFamily="34" charset="0"/>
              </a:rPr>
              <a:t>dichiarare le modifiche apportate al foglio di calcolo all’interno dell’allegato H</a:t>
            </a:r>
            <a:endParaRPr lang="it-IT" sz="1400" dirty="0">
              <a:solidFill>
                <a:srgbClr val="333333"/>
              </a:solidFill>
              <a:cs typeface="Helvetica" panose="020B0604020202020204" pitchFamily="34" charset="0"/>
            </a:endParaRPr>
          </a:p>
        </p:txBody>
      </p:sp>
    </p:spTree>
    <p:extLst>
      <p:ext uri="{BB962C8B-B14F-4D97-AF65-F5344CB8AC3E}">
        <p14:creationId xmlns:p14="http://schemas.microsoft.com/office/powerpoint/2010/main" val="3958968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4833112" cy="505908"/>
          </a:xfrm>
          <a:prstGeom prst="rect">
            <a:avLst/>
          </a:prstGeom>
        </p:spPr>
        <p:txBody>
          <a:bodyPr vert="horz" wrap="square" lIns="0" tIns="13335" rIns="0" bIns="0" rtlCol="0">
            <a:spAutoFit/>
          </a:bodyPr>
          <a:lstStyle/>
          <a:p>
            <a:pPr marL="12700">
              <a:lnSpc>
                <a:spcPct val="100000"/>
              </a:lnSpc>
              <a:spcBef>
                <a:spcPts val="105"/>
              </a:spcBef>
            </a:pPr>
            <a:r>
              <a:rPr lang="it-IT" dirty="0"/>
              <a:t>Indice</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348488" y="1676400"/>
            <a:ext cx="7728712" cy="2862322"/>
          </a:xfrm>
          <a:prstGeom prst="rect">
            <a:avLst/>
          </a:prstGeom>
          <a:noFill/>
        </p:spPr>
        <p:txBody>
          <a:bodyPr wrap="square" rtlCol="0">
            <a:spAutoFit/>
          </a:bodyPr>
          <a:lstStyle/>
          <a:p>
            <a:r>
              <a:rPr lang="it-IT" i="1" dirty="0"/>
              <a:t>Procedura semplificata ……………………………………………………….…………..slides 3 – 4</a:t>
            </a:r>
          </a:p>
          <a:p>
            <a:endParaRPr lang="it-IT" i="1" dirty="0"/>
          </a:p>
          <a:p>
            <a:r>
              <a:rPr lang="it-IT" i="1" dirty="0">
                <a:effectLst/>
                <a:ea typeface="Calibri" panose="020F0502020204030204" pitchFamily="34" charset="0"/>
                <a:cs typeface="Times New Roman" panose="02020603050405020304" pitchFamily="18" charset="0"/>
              </a:rPr>
              <a:t>Comunicazione sulla adesione…………………………………………..…………….slides 5 – 9</a:t>
            </a:r>
          </a:p>
          <a:p>
            <a:endParaRPr lang="it-IT" i="1" dirty="0">
              <a:effectLst/>
              <a:ea typeface="Calibri" panose="020F0502020204030204" pitchFamily="34" charset="0"/>
              <a:cs typeface="Times New Roman" panose="02020603050405020304" pitchFamily="18" charset="0"/>
            </a:endParaRPr>
          </a:p>
          <a:p>
            <a:r>
              <a:rPr lang="it-IT" i="1" dirty="0">
                <a:ea typeface="Calibri" panose="020F0502020204030204" pitchFamily="34" charset="0"/>
                <a:cs typeface="Times New Roman" panose="02020603050405020304" pitchFamily="18" charset="0"/>
              </a:rPr>
              <a:t>Conformità urbanistica ……………………………………………………………………slides 10 – 12</a:t>
            </a:r>
          </a:p>
          <a:p>
            <a:endParaRPr lang="it-IT" i="1" dirty="0">
              <a:ea typeface="Calibri" panose="020F0502020204030204" pitchFamily="34" charset="0"/>
              <a:cs typeface="Times New Roman" panose="02020603050405020304" pitchFamily="18" charset="0"/>
            </a:endParaRPr>
          </a:p>
          <a:p>
            <a:r>
              <a:rPr lang="it-IT" i="1" dirty="0">
                <a:effectLst/>
                <a:ea typeface="Calibri" panose="020F0502020204030204" pitchFamily="34" charset="0"/>
                <a:cs typeface="Times New Roman" panose="02020603050405020304" pitchFamily="18" charset="0"/>
              </a:rPr>
              <a:t>Allegati alla adesione ……………………………………………………………………..slides 13</a:t>
            </a:r>
            <a:r>
              <a:rPr lang="it-IT" i="1" dirty="0">
                <a:ea typeface="Calibri" panose="020F0502020204030204" pitchFamily="34" charset="0"/>
                <a:cs typeface="Times New Roman" panose="02020603050405020304" pitchFamily="18" charset="0"/>
              </a:rPr>
              <a:t> – </a:t>
            </a:r>
            <a:r>
              <a:rPr lang="it-IT" i="1" dirty="0">
                <a:effectLst/>
                <a:ea typeface="Calibri" panose="020F0502020204030204" pitchFamily="34" charset="0"/>
                <a:cs typeface="Times New Roman" panose="02020603050405020304" pitchFamily="18" charset="0"/>
              </a:rPr>
              <a:t>15</a:t>
            </a:r>
          </a:p>
          <a:p>
            <a:endParaRPr lang="it-IT" i="1" dirty="0">
              <a:effectLst/>
              <a:ea typeface="Calibri" panose="020F0502020204030204" pitchFamily="34" charset="0"/>
              <a:cs typeface="Times New Roman" panose="02020603050405020304" pitchFamily="18" charset="0"/>
            </a:endParaRPr>
          </a:p>
          <a:p>
            <a:r>
              <a:rPr lang="it-IT" i="1" dirty="0">
                <a:ea typeface="Calibri" panose="020F0502020204030204" pitchFamily="34" charset="0"/>
                <a:cs typeface="Times New Roman" panose="02020603050405020304" pitchFamily="18" charset="0"/>
              </a:rPr>
              <a:t>Modifica spese tecniche ………………………………………………………………….slides 16</a:t>
            </a:r>
            <a:endParaRPr lang="it-IT" i="1" dirty="0">
              <a:effectLst/>
              <a:ea typeface="Calibri" panose="020F0502020204030204" pitchFamily="34" charset="0"/>
              <a:cs typeface="Times New Roman" panose="02020603050405020304" pitchFamily="18" charset="0"/>
            </a:endParaRPr>
          </a:p>
          <a:p>
            <a:endParaRPr lang="it-IT"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4386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4833112" cy="505908"/>
          </a:xfrm>
          <a:prstGeom prst="rect">
            <a:avLst/>
          </a:prstGeom>
        </p:spPr>
        <p:txBody>
          <a:bodyPr vert="horz" wrap="square" lIns="0" tIns="13335" rIns="0" bIns="0" rtlCol="0">
            <a:spAutoFit/>
          </a:bodyPr>
          <a:lstStyle/>
          <a:p>
            <a:pPr marL="12700">
              <a:lnSpc>
                <a:spcPct val="100000"/>
              </a:lnSpc>
              <a:spcBef>
                <a:spcPts val="105"/>
              </a:spcBef>
            </a:pPr>
            <a:r>
              <a:rPr lang="it-IT" dirty="0"/>
              <a:t>Procedura semplificata</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1395303"/>
            <a:ext cx="8229600" cy="369332"/>
          </a:xfrm>
          <a:prstGeom prst="rect">
            <a:avLst/>
          </a:prstGeom>
          <a:noFill/>
        </p:spPr>
        <p:txBody>
          <a:bodyPr wrap="squar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Cos’è la «Procedura semplificata» (o regime semplificato)?</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28600" y="1819000"/>
            <a:ext cx="1094190" cy="369332"/>
          </a:xfrm>
          <a:prstGeom prst="rect">
            <a:avLst/>
          </a:prstGeom>
          <a:noFill/>
        </p:spPr>
        <p:txBody>
          <a:bodyPr wrap="square" rtlCol="0">
            <a:spAutoFit/>
          </a:bodyPr>
          <a:lstStyle/>
          <a:p>
            <a:r>
              <a:rPr lang="it-IT" b="1" dirty="0"/>
              <a:t>Risposta:  </a:t>
            </a:r>
          </a:p>
        </p:txBody>
      </p:sp>
      <p:cxnSp>
        <p:nvCxnSpPr>
          <p:cNvPr id="15" name="Connettore diritto 14">
            <a:extLst>
              <a:ext uri="{FF2B5EF4-FFF2-40B4-BE49-F238E27FC236}">
                <a16:creationId xmlns:a16="http://schemas.microsoft.com/office/drawing/2014/main" id="{B48081B7-B226-47EA-AB76-D4B3C1393BEA}"/>
              </a:ext>
            </a:extLst>
          </p:cNvPr>
          <p:cNvCxnSpPr>
            <a:cxnSpLocks/>
          </p:cNvCxnSpPr>
          <p:nvPr/>
        </p:nvCxnSpPr>
        <p:spPr>
          <a:xfrm>
            <a:off x="0" y="3505200"/>
            <a:ext cx="9144000" cy="0"/>
          </a:xfrm>
          <a:prstGeom prst="line">
            <a:avLst/>
          </a:prstGeom>
        </p:spPr>
        <p:style>
          <a:lnRef idx="3">
            <a:schemeClr val="accent2"/>
          </a:lnRef>
          <a:fillRef idx="0">
            <a:schemeClr val="accent2"/>
          </a:fillRef>
          <a:effectRef idx="2">
            <a:schemeClr val="accent2"/>
          </a:effectRef>
          <a:fontRef idx="minor">
            <a:schemeClr val="tx1"/>
          </a:fontRef>
        </p:style>
      </p:cxnSp>
      <p:sp>
        <p:nvSpPr>
          <p:cNvPr id="14" name="CasellaDiTesto 13">
            <a:extLst>
              <a:ext uri="{FF2B5EF4-FFF2-40B4-BE49-F238E27FC236}">
                <a16:creationId xmlns:a16="http://schemas.microsoft.com/office/drawing/2014/main" id="{E4A5B208-BF47-4D14-B6B7-9C254A8A46DA}"/>
              </a:ext>
            </a:extLst>
          </p:cNvPr>
          <p:cNvSpPr txBox="1"/>
          <p:nvPr/>
        </p:nvSpPr>
        <p:spPr>
          <a:xfrm>
            <a:off x="1219200" y="1851091"/>
            <a:ext cx="7696200" cy="1384995"/>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La procedura semplificata ai sensi dell’ordinanza n. 100 del 9 maggio 2020 è una modalità di richiesta del contributo asseverata dal professionista che – in virtù delle asseverazioni – ha tempi di istruttoria ridotti.</a:t>
            </a:r>
          </a:p>
          <a:p>
            <a:endParaRPr lang="it-IT" sz="1400" dirty="0">
              <a:solidFill>
                <a:srgbClr val="333333"/>
              </a:solidFill>
              <a:ea typeface="Calibri" panose="020F0502020204030204" pitchFamily="34" charset="0"/>
              <a:cs typeface="Helvetica" panose="020B0604020202020204" pitchFamily="34" charset="0"/>
            </a:endParaRPr>
          </a:p>
          <a:p>
            <a:r>
              <a:rPr lang="it-IT" sz="1400" dirty="0">
                <a:solidFill>
                  <a:srgbClr val="333333"/>
                </a:solidFill>
                <a:ea typeface="Calibri" panose="020F0502020204030204" pitchFamily="34" charset="0"/>
                <a:cs typeface="Helvetica" panose="020B0604020202020204" pitchFamily="34" charset="0"/>
              </a:rPr>
              <a:t>Ulteriori dettagli possono essere reperiti al seguente link:</a:t>
            </a:r>
          </a:p>
          <a:p>
            <a:r>
              <a:rPr lang="it-IT" sz="1400" dirty="0">
                <a:solidFill>
                  <a:srgbClr val="333333"/>
                </a:solidFill>
                <a:ea typeface="Calibri" panose="020F0502020204030204" pitchFamily="34" charset="0"/>
                <a:cs typeface="Helvetica" panose="020B0604020202020204" pitchFamily="34" charset="0"/>
                <a:hlinkClick r:id="rId2"/>
              </a:rPr>
              <a:t>https://sisma2016.gov.it/guida-ordinanza-100/</a:t>
            </a:r>
            <a:r>
              <a:rPr lang="it-IT" sz="1400" dirty="0">
                <a:solidFill>
                  <a:srgbClr val="333333"/>
                </a:solidFill>
                <a:ea typeface="Calibri" panose="020F0502020204030204" pitchFamily="34" charset="0"/>
                <a:cs typeface="Helvetica" panose="020B0604020202020204" pitchFamily="34" charset="0"/>
              </a:rPr>
              <a:t> </a:t>
            </a:r>
          </a:p>
        </p:txBody>
      </p:sp>
      <p:sp>
        <p:nvSpPr>
          <p:cNvPr id="16" name="CasellaDiTesto 15">
            <a:extLst>
              <a:ext uri="{FF2B5EF4-FFF2-40B4-BE49-F238E27FC236}">
                <a16:creationId xmlns:a16="http://schemas.microsoft.com/office/drawing/2014/main" id="{E4A5B208-BF47-4D14-B6B7-9C254A8A46DA}"/>
              </a:ext>
            </a:extLst>
          </p:cNvPr>
          <p:cNvSpPr txBox="1"/>
          <p:nvPr/>
        </p:nvSpPr>
        <p:spPr>
          <a:xfrm>
            <a:off x="228600" y="3884693"/>
            <a:ext cx="8229600" cy="369332"/>
          </a:xfrm>
          <a:prstGeom prst="rect">
            <a:avLst/>
          </a:prstGeom>
          <a:noFill/>
        </p:spPr>
        <p:txBody>
          <a:bodyPr wrap="squar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È obbligatorio utilizzare la «procedura semplificata</a:t>
            </a:r>
            <a:r>
              <a:rPr lang="it-IT" sz="1400" dirty="0">
                <a:solidFill>
                  <a:srgbClr val="333333"/>
                </a:solidFill>
                <a:ea typeface="Calibri" panose="020F0502020204030204" pitchFamily="34" charset="0"/>
                <a:cs typeface="Helvetica" panose="020B0604020202020204" pitchFamily="34" charset="0"/>
              </a:rPr>
              <a:t>» ai sensi dell’ordinanza n. 100/2020?</a:t>
            </a:r>
          </a:p>
        </p:txBody>
      </p:sp>
      <p:sp>
        <p:nvSpPr>
          <p:cNvPr id="17" name="CasellaDiTesto 16">
            <a:extLst>
              <a:ext uri="{FF2B5EF4-FFF2-40B4-BE49-F238E27FC236}">
                <a16:creationId xmlns:a16="http://schemas.microsoft.com/office/drawing/2014/main" id="{31D6AB2B-CA52-413B-960C-49A21FB55D33}"/>
              </a:ext>
            </a:extLst>
          </p:cNvPr>
          <p:cNvSpPr txBox="1"/>
          <p:nvPr/>
        </p:nvSpPr>
        <p:spPr>
          <a:xfrm>
            <a:off x="228600" y="4348342"/>
            <a:ext cx="1094190" cy="369332"/>
          </a:xfrm>
          <a:prstGeom prst="rect">
            <a:avLst/>
          </a:prstGeom>
          <a:noFill/>
        </p:spPr>
        <p:txBody>
          <a:bodyPr wrap="square" rtlCol="0">
            <a:spAutoFit/>
          </a:bodyPr>
          <a:lstStyle/>
          <a:p>
            <a:r>
              <a:rPr lang="it-IT" b="1" dirty="0"/>
              <a:t>Risposta:  </a:t>
            </a:r>
          </a:p>
        </p:txBody>
      </p:sp>
      <p:sp>
        <p:nvSpPr>
          <p:cNvPr id="19" name="CasellaDiTesto 18">
            <a:extLst>
              <a:ext uri="{FF2B5EF4-FFF2-40B4-BE49-F238E27FC236}">
                <a16:creationId xmlns:a16="http://schemas.microsoft.com/office/drawing/2014/main" id="{E4A5B208-BF47-4D14-B6B7-9C254A8A46DA}"/>
              </a:ext>
            </a:extLst>
          </p:cNvPr>
          <p:cNvSpPr txBox="1"/>
          <p:nvPr/>
        </p:nvSpPr>
        <p:spPr>
          <a:xfrm>
            <a:off x="1219200" y="4375131"/>
            <a:ext cx="7696200" cy="1600438"/>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Sì, la «procedura semplificata» è vigente ed obbligatoria per tutte le NUOVE RICHIESTE DI CONTRIBUTO presentate dopo l’entrata in vigore dell’ordinanza n. 100 (nei limiti di costi previsti dall’ordinanza). </a:t>
            </a:r>
          </a:p>
          <a:p>
            <a:endParaRPr lang="it-IT" sz="1400" dirty="0">
              <a:solidFill>
                <a:srgbClr val="333333"/>
              </a:solidFill>
              <a:effectLst/>
              <a:ea typeface="Calibri" panose="020F0502020204030204" pitchFamily="34" charset="0"/>
              <a:cs typeface="Helvetica" panose="020B0604020202020204" pitchFamily="34" charset="0"/>
            </a:endParaRPr>
          </a:p>
          <a:p>
            <a:r>
              <a:rPr lang="it-IT" sz="1400" dirty="0">
                <a:solidFill>
                  <a:srgbClr val="333333"/>
                </a:solidFill>
                <a:effectLst/>
                <a:ea typeface="Calibri" panose="020F0502020204030204" pitchFamily="34" charset="0"/>
                <a:cs typeface="Helvetica" panose="020B0604020202020204" pitchFamily="34" charset="0"/>
              </a:rPr>
              <a:t>Per le </a:t>
            </a:r>
            <a:r>
              <a:rPr lang="it-IT" sz="1400" dirty="0">
                <a:solidFill>
                  <a:srgbClr val="333333"/>
                </a:solidFill>
                <a:ea typeface="Calibri" panose="020F0502020204030204" pitchFamily="34" charset="0"/>
                <a:cs typeface="Helvetica" panose="020B0604020202020204" pitchFamily="34" charset="0"/>
              </a:rPr>
              <a:t>richieste di contributo depositate prima dell’entrata in vigore dell’ordinanza 100 e che non hanno ancora ottenuto un DECRETO </a:t>
            </a:r>
            <a:r>
              <a:rPr lang="it-IT" sz="1400" dirty="0" smtClean="0">
                <a:solidFill>
                  <a:srgbClr val="333333"/>
                </a:solidFill>
                <a:ea typeface="Calibri" panose="020F0502020204030204" pitchFamily="34" charset="0"/>
                <a:cs typeface="Helvetica" panose="020B0604020202020204" pitchFamily="34" charset="0"/>
              </a:rPr>
              <a:t>o la comunicazione dell’importo di </a:t>
            </a:r>
            <a:r>
              <a:rPr lang="it-IT" sz="1400" dirty="0">
                <a:solidFill>
                  <a:srgbClr val="333333"/>
                </a:solidFill>
                <a:ea typeface="Calibri" panose="020F0502020204030204" pitchFamily="34" charset="0"/>
                <a:cs typeface="Helvetica" panose="020B0604020202020204" pitchFamily="34" charset="0"/>
              </a:rPr>
              <a:t>assegnazione di contributo, invece, il passaggio alla procedura semplificata è soltanto facoltativo. </a:t>
            </a:r>
          </a:p>
          <a:p>
            <a:r>
              <a:rPr lang="it-IT" sz="1400" dirty="0">
                <a:solidFill>
                  <a:srgbClr val="333333"/>
                </a:solidFill>
                <a:ea typeface="Calibri" panose="020F0502020204030204" pitchFamily="34" charset="0"/>
                <a:cs typeface="Helvetica" panose="020B0604020202020204" pitchFamily="34" charset="0"/>
              </a:rPr>
              <a:t>Da ciò deriva la necessità di comunicare se si intende o meno passare alla procedura semplificata.</a:t>
            </a:r>
          </a:p>
        </p:txBody>
      </p:sp>
    </p:spTree>
    <p:extLst>
      <p:ext uri="{BB962C8B-B14F-4D97-AF65-F5344CB8AC3E}">
        <p14:creationId xmlns:p14="http://schemas.microsoft.com/office/powerpoint/2010/main" val="4228613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6433312" cy="505908"/>
          </a:xfrm>
          <a:prstGeom prst="rect">
            <a:avLst/>
          </a:prstGeom>
        </p:spPr>
        <p:txBody>
          <a:bodyPr vert="horz" wrap="square" lIns="0" tIns="13335" rIns="0" bIns="0" rtlCol="0">
            <a:spAutoFit/>
          </a:bodyPr>
          <a:lstStyle/>
          <a:p>
            <a:pPr marL="12700">
              <a:lnSpc>
                <a:spcPct val="100000"/>
              </a:lnSpc>
              <a:spcBef>
                <a:spcPts val="105"/>
              </a:spcBef>
            </a:pPr>
            <a:r>
              <a:rPr lang="it-IT" dirty="0"/>
              <a:t>Quando è obbligatoria la semplificata</a:t>
            </a:r>
            <a:endParaRPr dirty="0"/>
          </a:p>
        </p:txBody>
      </p:sp>
      <p:grpSp>
        <p:nvGrpSpPr>
          <p:cNvPr id="3" name="object 3"/>
          <p:cNvGrpSpPr/>
          <p:nvPr/>
        </p:nvGrpSpPr>
        <p:grpSpPr>
          <a:xfrm>
            <a:off x="7010400" y="690244"/>
            <a:ext cx="2134488"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1395303"/>
            <a:ext cx="6514797"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A quali interventi si applica obbligatoriamente la procedura semplificata?</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28600" y="2178483"/>
            <a:ext cx="1159292" cy="369332"/>
          </a:xfrm>
          <a:prstGeom prst="rect">
            <a:avLst/>
          </a:prstGeom>
          <a:noFill/>
        </p:spPr>
        <p:txBody>
          <a:bodyPr wrap="none" rtlCol="0">
            <a:spAutoFit/>
          </a:bodyPr>
          <a:lstStyle/>
          <a:p>
            <a:r>
              <a:rPr lang="it-IT" b="1" dirty="0"/>
              <a:t>Risposta:  </a:t>
            </a:r>
          </a:p>
        </p:txBody>
      </p:sp>
      <p:sp>
        <p:nvSpPr>
          <p:cNvPr id="9" name="Rettangolo 8">
            <a:extLst>
              <a:ext uri="{FF2B5EF4-FFF2-40B4-BE49-F238E27FC236}">
                <a16:creationId xmlns:a16="http://schemas.microsoft.com/office/drawing/2014/main" id="{266D8B96-4820-424A-B8C4-A95258831E5E}"/>
              </a:ext>
            </a:extLst>
          </p:cNvPr>
          <p:cNvSpPr/>
          <p:nvPr/>
        </p:nvSpPr>
        <p:spPr>
          <a:xfrm>
            <a:off x="1524000" y="2178484"/>
            <a:ext cx="6697477" cy="9730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chemeClr val="tx1"/>
                </a:solidFill>
              </a:rPr>
              <a:t>A tutti gli interventi di </a:t>
            </a:r>
            <a:r>
              <a:rPr lang="it-IT" sz="1200" b="1" dirty="0">
                <a:solidFill>
                  <a:schemeClr val="tx1"/>
                </a:solidFill>
              </a:rPr>
              <a:t>riparazione, consolidamento, adeguamento sismico, ricostruzione anche previa demolizione, </a:t>
            </a:r>
            <a:r>
              <a:rPr lang="it-IT" sz="1200" dirty="0">
                <a:solidFill>
                  <a:schemeClr val="tx1"/>
                </a:solidFill>
              </a:rPr>
              <a:t>e alle relative varianti, anche in accollo rispetto al contributo massimo concedibile, degli edifici residenziali e produttivi, che presentano danni lievi o gravi, anche con le modalità degli </a:t>
            </a:r>
            <a:r>
              <a:rPr lang="it-IT" sz="1200" b="1" dirty="0">
                <a:solidFill>
                  <a:schemeClr val="tx1"/>
                </a:solidFill>
              </a:rPr>
              <a:t>interventi unitari, volontari o obbligatori.</a:t>
            </a:r>
          </a:p>
        </p:txBody>
      </p:sp>
      <p:cxnSp>
        <p:nvCxnSpPr>
          <p:cNvPr id="15" name="Connettore diritto 14">
            <a:extLst>
              <a:ext uri="{FF2B5EF4-FFF2-40B4-BE49-F238E27FC236}">
                <a16:creationId xmlns:a16="http://schemas.microsoft.com/office/drawing/2014/main" id="{B48081B7-B226-47EA-AB76-D4B3C1393BEA}"/>
              </a:ext>
            </a:extLst>
          </p:cNvPr>
          <p:cNvCxnSpPr>
            <a:cxnSpLocks/>
          </p:cNvCxnSpPr>
          <p:nvPr/>
        </p:nvCxnSpPr>
        <p:spPr>
          <a:xfrm>
            <a:off x="0" y="1893332"/>
            <a:ext cx="9144000" cy="0"/>
          </a:xfrm>
          <a:prstGeom prst="line">
            <a:avLst/>
          </a:prstGeom>
        </p:spPr>
        <p:style>
          <a:lnRef idx="3">
            <a:schemeClr val="accent2"/>
          </a:lnRef>
          <a:fillRef idx="0">
            <a:schemeClr val="accent2"/>
          </a:fillRef>
          <a:effectRef idx="2">
            <a:schemeClr val="accent2"/>
          </a:effectRef>
          <a:fontRef idx="minor">
            <a:schemeClr val="tx1"/>
          </a:fontRef>
        </p:style>
      </p:cxnSp>
      <p:sp>
        <p:nvSpPr>
          <p:cNvPr id="7" name="Rettangolo 6">
            <a:extLst>
              <a:ext uri="{FF2B5EF4-FFF2-40B4-BE49-F238E27FC236}">
                <a16:creationId xmlns:a16="http://schemas.microsoft.com/office/drawing/2014/main" id="{E76CB21A-870B-4B9E-903A-F9F0C96ED88F}"/>
              </a:ext>
            </a:extLst>
          </p:cNvPr>
          <p:cNvSpPr/>
          <p:nvPr/>
        </p:nvSpPr>
        <p:spPr>
          <a:xfrm>
            <a:off x="1523999" y="5171560"/>
            <a:ext cx="6697476" cy="5822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chemeClr val="tx1"/>
                </a:solidFill>
              </a:rPr>
              <a:t>Sono escluse</a:t>
            </a:r>
            <a:r>
              <a:rPr lang="it-IT" sz="1200" b="1" dirty="0">
                <a:solidFill>
                  <a:schemeClr val="tx1"/>
                </a:solidFill>
              </a:rPr>
              <a:t> le </a:t>
            </a:r>
            <a:r>
              <a:rPr lang="it-IT" sz="1200" b="1" dirty="0" smtClean="0">
                <a:solidFill>
                  <a:schemeClr val="tx1"/>
                </a:solidFill>
              </a:rPr>
              <a:t>delocalizzazioni obbligatorie, </a:t>
            </a:r>
            <a:r>
              <a:rPr lang="it-IT" sz="1200" b="1" dirty="0">
                <a:solidFill>
                  <a:schemeClr val="tx1"/>
                </a:solidFill>
              </a:rPr>
              <a:t>i collabenti </a:t>
            </a:r>
            <a:r>
              <a:rPr lang="it-IT" sz="1200" b="1" dirty="0" smtClean="0">
                <a:solidFill>
                  <a:schemeClr val="tx1"/>
                </a:solidFill>
              </a:rPr>
              <a:t>vincolati, interventi finanziati anche tramite contabilità speciale (es. misti pubblici-privati) od interventi che richiedono l’applicazione dell’ordinanza 61</a:t>
            </a:r>
            <a:endParaRPr lang="it-IT" sz="1200" b="1" dirty="0">
              <a:solidFill>
                <a:schemeClr val="tx1"/>
              </a:solidFill>
            </a:endParaRPr>
          </a:p>
        </p:txBody>
      </p:sp>
      <p:sp>
        <p:nvSpPr>
          <p:cNvPr id="17" name="CasellaDiTesto 16">
            <a:extLst>
              <a:ext uri="{FF2B5EF4-FFF2-40B4-BE49-F238E27FC236}">
                <a16:creationId xmlns:a16="http://schemas.microsoft.com/office/drawing/2014/main" id="{24C9EF33-AEB5-486E-B0D9-0AF7343FF158}"/>
              </a:ext>
            </a:extLst>
          </p:cNvPr>
          <p:cNvSpPr txBox="1"/>
          <p:nvPr/>
        </p:nvSpPr>
        <p:spPr>
          <a:xfrm>
            <a:off x="164331" y="3393109"/>
            <a:ext cx="1359668" cy="369332"/>
          </a:xfrm>
          <a:prstGeom prst="rect">
            <a:avLst/>
          </a:prstGeom>
          <a:noFill/>
        </p:spPr>
        <p:txBody>
          <a:bodyPr wrap="none" rtlCol="0">
            <a:spAutoFit/>
          </a:bodyPr>
          <a:lstStyle/>
          <a:p>
            <a:r>
              <a:rPr lang="it-IT" b="1" dirty="0"/>
              <a:t>Condizione: </a:t>
            </a:r>
          </a:p>
        </p:txBody>
      </p:sp>
      <p:sp>
        <p:nvSpPr>
          <p:cNvPr id="18" name="Rettangolo 17">
            <a:extLst>
              <a:ext uri="{FF2B5EF4-FFF2-40B4-BE49-F238E27FC236}">
                <a16:creationId xmlns:a16="http://schemas.microsoft.com/office/drawing/2014/main" id="{7CD04F29-0730-49C6-8BB0-C3FFD227B55A}"/>
              </a:ext>
            </a:extLst>
          </p:cNvPr>
          <p:cNvSpPr/>
          <p:nvPr/>
        </p:nvSpPr>
        <p:spPr>
          <a:xfrm>
            <a:off x="1523999" y="3412717"/>
            <a:ext cx="6697477" cy="15073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chemeClr val="tx1"/>
                </a:solidFill>
                <a:latin typeface="Calibri" panose="020F0502020204030204" pitchFamily="34" charset="0"/>
              </a:rPr>
              <a:t>Il costo convenzionale, al netto dell’IVA, determinato con certificazione dal professionista, deve essere pari o inferiore a:</a:t>
            </a:r>
          </a:p>
          <a:p>
            <a:pPr marL="171450" indent="-171450">
              <a:buFontTx/>
              <a:buChar char="-"/>
            </a:pPr>
            <a:r>
              <a:rPr lang="it-IT" sz="1200" b="1" dirty="0">
                <a:solidFill>
                  <a:schemeClr val="tx1"/>
                </a:solidFill>
                <a:latin typeface="Calibri" panose="020F0502020204030204" pitchFamily="34" charset="0"/>
              </a:rPr>
              <a:t>Euro 600.000,00</a:t>
            </a:r>
            <a:r>
              <a:rPr lang="it-IT" sz="1200" dirty="0">
                <a:solidFill>
                  <a:schemeClr val="tx1"/>
                </a:solidFill>
                <a:latin typeface="Calibri" panose="020F0502020204030204" pitchFamily="34" charset="0"/>
              </a:rPr>
              <a:t>, per gli interventi di immediata riparazione per il rafforzamento locale degli edifici residenziali e produttivi che presentano danni lievi;</a:t>
            </a:r>
          </a:p>
          <a:p>
            <a:pPr marL="171450" indent="-171450">
              <a:buFontTx/>
              <a:buChar char="-"/>
            </a:pPr>
            <a:r>
              <a:rPr lang="it-IT" sz="1200" b="1" dirty="0">
                <a:solidFill>
                  <a:schemeClr val="tx1"/>
                </a:solidFill>
                <a:latin typeface="Calibri" panose="020F0502020204030204" pitchFamily="34" charset="0"/>
              </a:rPr>
              <a:t>Euro 2.000.000,00</a:t>
            </a:r>
            <a:r>
              <a:rPr lang="it-IT" sz="1200" dirty="0">
                <a:solidFill>
                  <a:schemeClr val="tx1"/>
                </a:solidFill>
                <a:latin typeface="Calibri" panose="020F0502020204030204" pitchFamily="34" charset="0"/>
              </a:rPr>
              <a:t>, per gli interventi di ripristino con miglioramento o adeguamento sismico o di nuova costruzione per le abitazioni o le attività produttive che presentano danni grave</a:t>
            </a:r>
          </a:p>
          <a:p>
            <a:pPr marL="171450" indent="-171450">
              <a:buFontTx/>
              <a:buChar char="-"/>
            </a:pPr>
            <a:r>
              <a:rPr lang="it-IT" sz="1200" b="1" dirty="0">
                <a:solidFill>
                  <a:schemeClr val="tx1"/>
                </a:solidFill>
                <a:latin typeface="Calibri" panose="020F0502020204030204" pitchFamily="34" charset="0"/>
              </a:rPr>
              <a:t>Euro 7.500.000,00</a:t>
            </a:r>
            <a:r>
              <a:rPr lang="it-IT" sz="1200" dirty="0">
                <a:solidFill>
                  <a:schemeClr val="tx1"/>
                </a:solidFill>
                <a:latin typeface="Calibri" panose="020F0502020204030204" pitchFamily="34" charset="0"/>
              </a:rPr>
              <a:t>, per gli interventi unitari volontari o obbligatori.</a:t>
            </a:r>
          </a:p>
        </p:txBody>
      </p:sp>
      <p:sp>
        <p:nvSpPr>
          <p:cNvPr id="20" name="CasellaDiTesto 19">
            <a:extLst>
              <a:ext uri="{FF2B5EF4-FFF2-40B4-BE49-F238E27FC236}">
                <a16:creationId xmlns:a16="http://schemas.microsoft.com/office/drawing/2014/main" id="{0AB5DDB7-F67D-43FB-B614-639FA6E5BA88}"/>
              </a:ext>
            </a:extLst>
          </p:cNvPr>
          <p:cNvSpPr txBox="1"/>
          <p:nvPr/>
        </p:nvSpPr>
        <p:spPr>
          <a:xfrm>
            <a:off x="164331" y="5093364"/>
            <a:ext cx="1290738" cy="369332"/>
          </a:xfrm>
          <a:prstGeom prst="rect">
            <a:avLst/>
          </a:prstGeom>
          <a:noFill/>
        </p:spPr>
        <p:txBody>
          <a:bodyPr wrap="none" rtlCol="0">
            <a:spAutoFit/>
          </a:bodyPr>
          <a:lstStyle/>
          <a:p>
            <a:r>
              <a:rPr lang="it-IT" b="1" dirty="0"/>
              <a:t>Esclusione: </a:t>
            </a:r>
          </a:p>
        </p:txBody>
      </p:sp>
    </p:spTree>
    <p:extLst>
      <p:ext uri="{BB962C8B-B14F-4D97-AF65-F5344CB8AC3E}">
        <p14:creationId xmlns:p14="http://schemas.microsoft.com/office/powerpoint/2010/main" val="4263880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5290312" cy="505908"/>
          </a:xfrm>
          <a:prstGeom prst="rect">
            <a:avLst/>
          </a:prstGeom>
        </p:spPr>
        <p:txBody>
          <a:bodyPr vert="horz" wrap="square" lIns="0" tIns="13335" rIns="0" bIns="0" rtlCol="0">
            <a:spAutoFit/>
          </a:bodyPr>
          <a:lstStyle/>
          <a:p>
            <a:pPr marL="12700">
              <a:lnSpc>
                <a:spcPct val="100000"/>
              </a:lnSpc>
              <a:spcBef>
                <a:spcPts val="105"/>
              </a:spcBef>
            </a:pPr>
            <a:r>
              <a:rPr lang="it-IT" dirty="0"/>
              <a:t>Comunicazione sulla adesione</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1308741"/>
            <a:ext cx="5922391"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Cos’è la «Comunicazione sulla adesione al regime semplificato»?</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28600" y="3104699"/>
            <a:ext cx="1094190" cy="369332"/>
          </a:xfrm>
          <a:prstGeom prst="rect">
            <a:avLst/>
          </a:prstGeom>
          <a:noFill/>
        </p:spPr>
        <p:txBody>
          <a:bodyPr wrap="square" rtlCol="0">
            <a:spAutoFit/>
          </a:bodyPr>
          <a:lstStyle/>
          <a:p>
            <a:r>
              <a:rPr lang="it-IT" b="1" dirty="0"/>
              <a:t>Risposta:  </a:t>
            </a:r>
          </a:p>
        </p:txBody>
      </p:sp>
      <p:cxnSp>
        <p:nvCxnSpPr>
          <p:cNvPr id="15" name="Connettore diritto 14">
            <a:extLst>
              <a:ext uri="{FF2B5EF4-FFF2-40B4-BE49-F238E27FC236}">
                <a16:creationId xmlns:a16="http://schemas.microsoft.com/office/drawing/2014/main" id="{B48081B7-B226-47EA-AB76-D4B3C1393BEA}"/>
              </a:ext>
            </a:extLst>
          </p:cNvPr>
          <p:cNvCxnSpPr>
            <a:cxnSpLocks/>
          </p:cNvCxnSpPr>
          <p:nvPr/>
        </p:nvCxnSpPr>
        <p:spPr>
          <a:xfrm>
            <a:off x="0" y="2667000"/>
            <a:ext cx="9144000" cy="0"/>
          </a:xfrm>
          <a:prstGeom prst="line">
            <a:avLst/>
          </a:prstGeom>
        </p:spPr>
        <p:style>
          <a:lnRef idx="3">
            <a:schemeClr val="accent2"/>
          </a:lnRef>
          <a:fillRef idx="0">
            <a:schemeClr val="accent2"/>
          </a:fillRef>
          <a:effectRef idx="2">
            <a:schemeClr val="accent2"/>
          </a:effectRef>
          <a:fontRef idx="minor">
            <a:schemeClr val="tx1"/>
          </a:fontRef>
        </p:style>
      </p:cxnSp>
      <p:sp>
        <p:nvSpPr>
          <p:cNvPr id="14" name="CasellaDiTesto 13">
            <a:extLst>
              <a:ext uri="{FF2B5EF4-FFF2-40B4-BE49-F238E27FC236}">
                <a16:creationId xmlns:a16="http://schemas.microsoft.com/office/drawing/2014/main" id="{E4A5B208-BF47-4D14-B6B7-9C254A8A46DA}"/>
              </a:ext>
            </a:extLst>
          </p:cNvPr>
          <p:cNvSpPr txBox="1"/>
          <p:nvPr/>
        </p:nvSpPr>
        <p:spPr>
          <a:xfrm>
            <a:off x="1206795" y="3148438"/>
            <a:ext cx="7696200" cy="523220"/>
          </a:xfrm>
          <a:prstGeom prst="rect">
            <a:avLst/>
          </a:prstGeom>
          <a:noFill/>
        </p:spPr>
        <p:txBody>
          <a:bodyPr wrap="square" rtlCol="0">
            <a:spAutoFit/>
          </a:bodyPr>
          <a:lstStyle/>
          <a:p>
            <a:r>
              <a:rPr lang="it-IT" sz="1400" dirty="0">
                <a:solidFill>
                  <a:srgbClr val="333333"/>
                </a:solidFill>
                <a:ea typeface="Calibri" panose="020F0502020204030204" pitchFamily="34" charset="0"/>
                <a:cs typeface="Helvetica" panose="020B0604020202020204" pitchFamily="34" charset="0"/>
              </a:rPr>
              <a:t>Sì, devo comunicare la mia volontà di aderire o non aderire in maniera obbligatoria, qualsiasi sia la decisione presa.</a:t>
            </a:r>
          </a:p>
        </p:txBody>
      </p:sp>
      <p:sp>
        <p:nvSpPr>
          <p:cNvPr id="10" name="CasellaDiTesto 9">
            <a:extLst>
              <a:ext uri="{FF2B5EF4-FFF2-40B4-BE49-F238E27FC236}">
                <a16:creationId xmlns:a16="http://schemas.microsoft.com/office/drawing/2014/main" id="{31D6AB2B-CA52-413B-960C-49A21FB55D33}"/>
              </a:ext>
            </a:extLst>
          </p:cNvPr>
          <p:cNvSpPr txBox="1"/>
          <p:nvPr/>
        </p:nvSpPr>
        <p:spPr>
          <a:xfrm>
            <a:off x="228600" y="1623119"/>
            <a:ext cx="1094190" cy="369332"/>
          </a:xfrm>
          <a:prstGeom prst="rect">
            <a:avLst/>
          </a:prstGeom>
          <a:noFill/>
        </p:spPr>
        <p:txBody>
          <a:bodyPr wrap="square" rtlCol="0">
            <a:spAutoFit/>
          </a:bodyPr>
          <a:lstStyle/>
          <a:p>
            <a:r>
              <a:rPr lang="it-IT" b="1" dirty="0"/>
              <a:t>Risposta:  </a:t>
            </a:r>
          </a:p>
        </p:txBody>
      </p:sp>
      <p:sp>
        <p:nvSpPr>
          <p:cNvPr id="11" name="CasellaDiTesto 10">
            <a:extLst>
              <a:ext uri="{FF2B5EF4-FFF2-40B4-BE49-F238E27FC236}">
                <a16:creationId xmlns:a16="http://schemas.microsoft.com/office/drawing/2014/main" id="{E4A5B208-BF47-4D14-B6B7-9C254A8A46DA}"/>
              </a:ext>
            </a:extLst>
          </p:cNvPr>
          <p:cNvSpPr txBox="1"/>
          <p:nvPr/>
        </p:nvSpPr>
        <p:spPr>
          <a:xfrm>
            <a:off x="1206795" y="1666858"/>
            <a:ext cx="7696200" cy="954107"/>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L’art. 6 ordinanza n. 107 richiede ai professionisti </a:t>
            </a:r>
            <a:r>
              <a:rPr lang="it-IT" sz="1400" dirty="0">
                <a:solidFill>
                  <a:srgbClr val="333333"/>
                </a:solidFill>
                <a:ea typeface="Calibri" panose="020F0502020204030204" pitchFamily="34" charset="0"/>
                <a:cs typeface="Helvetica" panose="020B0604020202020204" pitchFamily="34" charset="0"/>
              </a:rPr>
              <a:t>di comunicare la loro volontà o meno di accedere alla procedura semplificata prevista dall’ordinanza n. 100 per tutte le richieste di contributo depositate prima dell’entrata in vigore dell’ordinanza n. 100 e che non sono ancora state oggetto di decreto </a:t>
            </a:r>
            <a:r>
              <a:rPr lang="it-IT" sz="1400" dirty="0" smtClean="0">
                <a:solidFill>
                  <a:srgbClr val="333333"/>
                </a:solidFill>
                <a:ea typeface="Calibri" panose="020F0502020204030204" pitchFamily="34" charset="0"/>
                <a:cs typeface="Helvetica" panose="020B0604020202020204" pitchFamily="34" charset="0"/>
              </a:rPr>
              <a:t>ovvero di comunicazione di </a:t>
            </a:r>
            <a:r>
              <a:rPr lang="it-IT" sz="1400" dirty="0">
                <a:solidFill>
                  <a:srgbClr val="333333"/>
                </a:solidFill>
                <a:ea typeface="Calibri" panose="020F0502020204030204" pitchFamily="34" charset="0"/>
                <a:cs typeface="Helvetica" panose="020B0604020202020204" pitchFamily="34" charset="0"/>
              </a:rPr>
              <a:t>assegnazione del contributo.</a:t>
            </a:r>
          </a:p>
        </p:txBody>
      </p:sp>
      <p:sp>
        <p:nvSpPr>
          <p:cNvPr id="12" name="CasellaDiTesto 11">
            <a:extLst>
              <a:ext uri="{FF2B5EF4-FFF2-40B4-BE49-F238E27FC236}">
                <a16:creationId xmlns:a16="http://schemas.microsoft.com/office/drawing/2014/main" id="{E4A5B208-BF47-4D14-B6B7-9C254A8A46DA}"/>
              </a:ext>
            </a:extLst>
          </p:cNvPr>
          <p:cNvSpPr txBox="1"/>
          <p:nvPr/>
        </p:nvSpPr>
        <p:spPr>
          <a:xfrm>
            <a:off x="228599" y="2779106"/>
            <a:ext cx="8938281" cy="369332"/>
          </a:xfrm>
          <a:prstGeom prst="rect">
            <a:avLst/>
          </a:prstGeom>
          <a:noFill/>
        </p:spPr>
        <p:txBody>
          <a:bodyPr wrap="none" rtlCol="0">
            <a:spAutoFit/>
          </a:bodyPr>
          <a:lstStyle/>
          <a:p>
            <a:r>
              <a:rPr lang="it-IT" b="1" dirty="0"/>
              <a:t>Domanda: </a:t>
            </a:r>
            <a:r>
              <a:rPr lang="it-IT" sz="1400" dirty="0">
                <a:solidFill>
                  <a:srgbClr val="333333"/>
                </a:solidFill>
                <a:cs typeface="Helvetica" panose="020B0604020202020204" pitchFamily="34" charset="0"/>
              </a:rPr>
              <a:t>Devo fare una </a:t>
            </a:r>
            <a:r>
              <a:rPr lang="it-IT" sz="1400" dirty="0">
                <a:solidFill>
                  <a:srgbClr val="333333"/>
                </a:solidFill>
                <a:effectLst/>
                <a:ea typeface="Calibri" panose="020F0502020204030204" pitchFamily="34" charset="0"/>
                <a:cs typeface="Helvetica" panose="020B0604020202020204" pitchFamily="34" charset="0"/>
              </a:rPr>
              <a:t>«Comunicazione sulla adesione al regime semplificato» anche quando non voglio aderire?</a:t>
            </a:r>
            <a:endParaRPr lang="it-IT" sz="1400" dirty="0">
              <a:effectLst/>
              <a:ea typeface="Calibri" panose="020F0502020204030204" pitchFamily="34" charset="0"/>
              <a:cs typeface="Times New Roman" panose="02020603050405020304" pitchFamily="18" charset="0"/>
            </a:endParaRPr>
          </a:p>
        </p:txBody>
      </p:sp>
      <p:sp>
        <p:nvSpPr>
          <p:cNvPr id="13" name="CasellaDiTesto 12">
            <a:extLst>
              <a:ext uri="{FF2B5EF4-FFF2-40B4-BE49-F238E27FC236}">
                <a16:creationId xmlns:a16="http://schemas.microsoft.com/office/drawing/2014/main" id="{31D6AB2B-CA52-413B-960C-49A21FB55D33}"/>
              </a:ext>
            </a:extLst>
          </p:cNvPr>
          <p:cNvSpPr txBox="1"/>
          <p:nvPr/>
        </p:nvSpPr>
        <p:spPr>
          <a:xfrm>
            <a:off x="228600" y="5290261"/>
            <a:ext cx="1094190" cy="369332"/>
          </a:xfrm>
          <a:prstGeom prst="rect">
            <a:avLst/>
          </a:prstGeom>
          <a:noFill/>
        </p:spPr>
        <p:txBody>
          <a:bodyPr wrap="square" rtlCol="0">
            <a:spAutoFit/>
          </a:bodyPr>
          <a:lstStyle/>
          <a:p>
            <a:r>
              <a:rPr lang="it-IT" b="1" dirty="0"/>
              <a:t>Risposta:  </a:t>
            </a:r>
          </a:p>
        </p:txBody>
      </p:sp>
      <p:sp>
        <p:nvSpPr>
          <p:cNvPr id="16" name="CasellaDiTesto 15">
            <a:extLst>
              <a:ext uri="{FF2B5EF4-FFF2-40B4-BE49-F238E27FC236}">
                <a16:creationId xmlns:a16="http://schemas.microsoft.com/office/drawing/2014/main" id="{E4A5B208-BF47-4D14-B6B7-9C254A8A46DA}"/>
              </a:ext>
            </a:extLst>
          </p:cNvPr>
          <p:cNvSpPr txBox="1"/>
          <p:nvPr/>
        </p:nvSpPr>
        <p:spPr>
          <a:xfrm>
            <a:off x="1206795" y="5334000"/>
            <a:ext cx="7696200" cy="738664"/>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La comunicazione deve essere fatta attraverso un apposito modulo MUDE disponibile come nuova istanza all’interno del fascicolo informatico della richiesta di contributo per la ricostruzione ancora priva di un decreto di assegnazione di contributo, nelle modalità descritte di seguito.</a:t>
            </a:r>
            <a:endParaRPr lang="it-IT" sz="1400" dirty="0">
              <a:effectLst/>
              <a:ea typeface="Calibri" panose="020F0502020204030204" pitchFamily="34" charset="0"/>
              <a:cs typeface="Times New Roman" panose="02020603050405020304" pitchFamily="18" charset="0"/>
            </a:endParaRPr>
          </a:p>
        </p:txBody>
      </p:sp>
      <p:cxnSp>
        <p:nvCxnSpPr>
          <p:cNvPr id="17" name="Connettore diritto 14">
            <a:extLst>
              <a:ext uri="{FF2B5EF4-FFF2-40B4-BE49-F238E27FC236}">
                <a16:creationId xmlns:a16="http://schemas.microsoft.com/office/drawing/2014/main" id="{B48081B7-B226-47EA-AB76-D4B3C1393BEA}"/>
              </a:ext>
            </a:extLst>
          </p:cNvPr>
          <p:cNvCxnSpPr>
            <a:cxnSpLocks/>
          </p:cNvCxnSpPr>
          <p:nvPr/>
        </p:nvCxnSpPr>
        <p:spPr>
          <a:xfrm>
            <a:off x="3435" y="4903453"/>
            <a:ext cx="9144000" cy="0"/>
          </a:xfrm>
          <a:prstGeom prst="line">
            <a:avLst/>
          </a:prstGeom>
        </p:spPr>
        <p:style>
          <a:lnRef idx="3">
            <a:schemeClr val="accent2"/>
          </a:lnRef>
          <a:fillRef idx="0">
            <a:schemeClr val="accent2"/>
          </a:fillRef>
          <a:effectRef idx="2">
            <a:schemeClr val="accent2"/>
          </a:effectRef>
          <a:fontRef idx="minor">
            <a:schemeClr val="tx1"/>
          </a:fontRef>
        </p:style>
      </p:cxnSp>
      <p:sp>
        <p:nvSpPr>
          <p:cNvPr id="18" name="CasellaDiTesto 17">
            <a:extLst>
              <a:ext uri="{FF2B5EF4-FFF2-40B4-BE49-F238E27FC236}">
                <a16:creationId xmlns:a16="http://schemas.microsoft.com/office/drawing/2014/main" id="{E4A5B208-BF47-4D14-B6B7-9C254A8A46DA}"/>
              </a:ext>
            </a:extLst>
          </p:cNvPr>
          <p:cNvSpPr txBox="1"/>
          <p:nvPr/>
        </p:nvSpPr>
        <p:spPr>
          <a:xfrm>
            <a:off x="232034" y="5044380"/>
            <a:ext cx="6252161" cy="369332"/>
          </a:xfrm>
          <a:prstGeom prst="rect">
            <a:avLst/>
          </a:prstGeom>
          <a:noFill/>
        </p:spPr>
        <p:txBody>
          <a:bodyPr wrap="none" rtlCol="0">
            <a:spAutoFit/>
          </a:bodyPr>
          <a:lstStyle/>
          <a:p>
            <a:r>
              <a:rPr lang="it-IT" b="1" dirty="0"/>
              <a:t>Domanda: </a:t>
            </a:r>
            <a:r>
              <a:rPr lang="it-IT" sz="1400" dirty="0">
                <a:solidFill>
                  <a:srgbClr val="333333"/>
                </a:solidFill>
                <a:cs typeface="Helvetica" panose="020B0604020202020204" pitchFamily="34" charset="0"/>
              </a:rPr>
              <a:t>Come si fa la </a:t>
            </a:r>
            <a:r>
              <a:rPr lang="it-IT" sz="1400" dirty="0">
                <a:solidFill>
                  <a:srgbClr val="333333"/>
                </a:solidFill>
                <a:effectLst/>
                <a:ea typeface="Calibri" panose="020F0502020204030204" pitchFamily="34" charset="0"/>
                <a:cs typeface="Helvetica" panose="020B0604020202020204" pitchFamily="34" charset="0"/>
              </a:rPr>
              <a:t>«Comunicazione sulla adesione al regime semplificato»?</a:t>
            </a:r>
            <a:endParaRPr lang="it-IT" sz="1400" dirty="0">
              <a:effectLst/>
              <a:ea typeface="Calibri" panose="020F0502020204030204" pitchFamily="34" charset="0"/>
              <a:cs typeface="Times New Roman" panose="02020603050405020304" pitchFamily="18" charset="0"/>
            </a:endParaRPr>
          </a:p>
        </p:txBody>
      </p:sp>
      <p:cxnSp>
        <p:nvCxnSpPr>
          <p:cNvPr id="19" name="Connettore diritto 14">
            <a:extLst>
              <a:ext uri="{FF2B5EF4-FFF2-40B4-BE49-F238E27FC236}">
                <a16:creationId xmlns:a16="http://schemas.microsoft.com/office/drawing/2014/main" id="{B48081B7-B226-47EA-AB76-D4B3C1393BEA}"/>
              </a:ext>
            </a:extLst>
          </p:cNvPr>
          <p:cNvCxnSpPr>
            <a:cxnSpLocks/>
          </p:cNvCxnSpPr>
          <p:nvPr/>
        </p:nvCxnSpPr>
        <p:spPr>
          <a:xfrm>
            <a:off x="-1772" y="3733800"/>
            <a:ext cx="9144000" cy="0"/>
          </a:xfrm>
          <a:prstGeom prst="line">
            <a:avLst/>
          </a:prstGeom>
        </p:spPr>
        <p:style>
          <a:lnRef idx="3">
            <a:schemeClr val="accent2"/>
          </a:lnRef>
          <a:fillRef idx="0">
            <a:schemeClr val="accent2"/>
          </a:fillRef>
          <a:effectRef idx="2">
            <a:schemeClr val="accent2"/>
          </a:effectRef>
          <a:fontRef idx="minor">
            <a:schemeClr val="tx1"/>
          </a:fontRef>
        </p:style>
      </p:cxnSp>
      <p:sp>
        <p:nvSpPr>
          <p:cNvPr id="20" name="CasellaDiTesto 19">
            <a:extLst>
              <a:ext uri="{FF2B5EF4-FFF2-40B4-BE49-F238E27FC236}">
                <a16:creationId xmlns:a16="http://schemas.microsoft.com/office/drawing/2014/main" id="{E4A5B208-BF47-4D14-B6B7-9C254A8A46DA}"/>
              </a:ext>
            </a:extLst>
          </p:cNvPr>
          <p:cNvSpPr txBox="1"/>
          <p:nvPr/>
        </p:nvSpPr>
        <p:spPr>
          <a:xfrm>
            <a:off x="226827" y="3816689"/>
            <a:ext cx="7780720" cy="369332"/>
          </a:xfrm>
          <a:prstGeom prst="rect">
            <a:avLst/>
          </a:prstGeom>
          <a:noFill/>
        </p:spPr>
        <p:txBody>
          <a:bodyPr wrap="none" rtlCol="0">
            <a:spAutoFit/>
          </a:bodyPr>
          <a:lstStyle/>
          <a:p>
            <a:r>
              <a:rPr lang="it-IT" b="1" dirty="0"/>
              <a:t>Domanda: </a:t>
            </a:r>
            <a:r>
              <a:rPr lang="it-IT" sz="1400" dirty="0">
                <a:solidFill>
                  <a:srgbClr val="333333"/>
                </a:solidFill>
                <a:cs typeface="Helvetica" panose="020B0604020202020204" pitchFamily="34" charset="0"/>
              </a:rPr>
              <a:t>Entro quale data bisogna fare la </a:t>
            </a:r>
            <a:r>
              <a:rPr lang="it-IT" sz="1400" dirty="0">
                <a:solidFill>
                  <a:srgbClr val="333333"/>
                </a:solidFill>
                <a:effectLst/>
                <a:ea typeface="Calibri" panose="020F0502020204030204" pitchFamily="34" charset="0"/>
                <a:cs typeface="Helvetica" panose="020B0604020202020204" pitchFamily="34" charset="0"/>
              </a:rPr>
              <a:t>«Comunicazione sulla adesione al regime semplificato»?</a:t>
            </a:r>
            <a:endParaRPr lang="it-IT" sz="1400" dirty="0">
              <a:effectLst/>
              <a:ea typeface="Calibri" panose="020F0502020204030204" pitchFamily="34" charset="0"/>
              <a:cs typeface="Times New Roman" panose="02020603050405020304" pitchFamily="18" charset="0"/>
            </a:endParaRPr>
          </a:p>
        </p:txBody>
      </p:sp>
      <p:sp>
        <p:nvSpPr>
          <p:cNvPr id="21" name="CasellaDiTesto 20">
            <a:extLst>
              <a:ext uri="{FF2B5EF4-FFF2-40B4-BE49-F238E27FC236}">
                <a16:creationId xmlns:a16="http://schemas.microsoft.com/office/drawing/2014/main" id="{31D6AB2B-CA52-413B-960C-49A21FB55D33}"/>
              </a:ext>
            </a:extLst>
          </p:cNvPr>
          <p:cNvSpPr txBox="1"/>
          <p:nvPr/>
        </p:nvSpPr>
        <p:spPr>
          <a:xfrm>
            <a:off x="228600" y="4114800"/>
            <a:ext cx="1094190" cy="369332"/>
          </a:xfrm>
          <a:prstGeom prst="rect">
            <a:avLst/>
          </a:prstGeom>
          <a:noFill/>
        </p:spPr>
        <p:txBody>
          <a:bodyPr wrap="square" rtlCol="0">
            <a:spAutoFit/>
          </a:bodyPr>
          <a:lstStyle/>
          <a:p>
            <a:r>
              <a:rPr lang="it-IT" b="1" dirty="0"/>
              <a:t>Risposta:  </a:t>
            </a:r>
          </a:p>
        </p:txBody>
      </p:sp>
      <p:sp>
        <p:nvSpPr>
          <p:cNvPr id="22" name="CasellaDiTesto 21">
            <a:extLst>
              <a:ext uri="{FF2B5EF4-FFF2-40B4-BE49-F238E27FC236}">
                <a16:creationId xmlns:a16="http://schemas.microsoft.com/office/drawing/2014/main" id="{E4A5B208-BF47-4D14-B6B7-9C254A8A46DA}"/>
              </a:ext>
            </a:extLst>
          </p:cNvPr>
          <p:cNvSpPr txBox="1"/>
          <p:nvPr/>
        </p:nvSpPr>
        <p:spPr>
          <a:xfrm>
            <a:off x="1206795" y="4158539"/>
            <a:ext cx="7696200" cy="738664"/>
          </a:xfrm>
          <a:prstGeom prst="rect">
            <a:avLst/>
          </a:prstGeom>
          <a:noFill/>
        </p:spPr>
        <p:txBody>
          <a:bodyPr wrap="square" rtlCol="0">
            <a:spAutoFit/>
          </a:bodyPr>
          <a:lstStyle/>
          <a:p>
            <a:r>
              <a:rPr lang="it-IT" sz="1400" dirty="0">
                <a:solidFill>
                  <a:srgbClr val="333333"/>
                </a:solidFill>
                <a:ea typeface="Calibri" panose="020F0502020204030204" pitchFamily="34" charset="0"/>
                <a:cs typeface="Helvetica" panose="020B0604020202020204" pitchFamily="34" charset="0"/>
              </a:rPr>
              <a:t>La Comunicazione deve essere fatta entro 60 giorni dal ricevimento della notifica tramite PEC da parte dell’Ufficio Speciale di Ricostruzione di riferimento. In ogni caso è possibile inviare la Comunicazione anche prima del ricevimento della notifica da parte dell’USR</a:t>
            </a:r>
          </a:p>
        </p:txBody>
      </p:sp>
    </p:spTree>
    <p:extLst>
      <p:ext uri="{BB962C8B-B14F-4D97-AF65-F5344CB8AC3E}">
        <p14:creationId xmlns:p14="http://schemas.microsoft.com/office/powerpoint/2010/main" val="141160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4833112" cy="505908"/>
          </a:xfrm>
          <a:prstGeom prst="rect">
            <a:avLst/>
          </a:prstGeom>
        </p:spPr>
        <p:txBody>
          <a:bodyPr vert="horz" wrap="square" lIns="0" tIns="13335" rIns="0" bIns="0" rtlCol="0">
            <a:spAutoFit/>
          </a:bodyPr>
          <a:lstStyle/>
          <a:p>
            <a:pPr marL="12700">
              <a:lnSpc>
                <a:spcPct val="100000"/>
              </a:lnSpc>
              <a:spcBef>
                <a:spcPts val="105"/>
              </a:spcBef>
            </a:pPr>
            <a:r>
              <a:rPr lang="it-IT" dirty="0"/>
              <a:t>Variante o Comunicazione?</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2379027"/>
            <a:ext cx="8102090" cy="584775"/>
          </a:xfrm>
          <a:prstGeom prst="rect">
            <a:avLst/>
          </a:prstGeom>
          <a:noFill/>
        </p:spPr>
        <p:txBody>
          <a:bodyPr wrap="none" rtlCol="0">
            <a:spAutoFit/>
          </a:bodyPr>
          <a:lstStyle/>
          <a:p>
            <a:r>
              <a:rPr lang="it-IT" b="1" dirty="0"/>
              <a:t>Domanda: </a:t>
            </a:r>
            <a:r>
              <a:rPr lang="it-IT" sz="1400" dirty="0"/>
              <a:t>Poiché che devo fare delle modifiche alla richiesta di contributo precedentemente depositata, </a:t>
            </a:r>
          </a:p>
          <a:p>
            <a:pPr indent="1077913"/>
            <a:r>
              <a:rPr lang="it-IT" sz="1400" dirty="0"/>
              <a:t>posso fare una Variante </a:t>
            </a:r>
            <a:r>
              <a:rPr lang="it-IT" sz="1400" b="1" dirty="0">
                <a:solidFill>
                  <a:srgbClr val="333333"/>
                </a:solidFill>
                <a:cs typeface="Helvetica" panose="020B0604020202020204" pitchFamily="34" charset="0"/>
              </a:rPr>
              <a:t>prima</a:t>
            </a:r>
            <a:r>
              <a:rPr lang="it-IT" sz="1400" dirty="0">
                <a:solidFill>
                  <a:srgbClr val="333333"/>
                </a:solidFill>
                <a:cs typeface="Helvetica" panose="020B0604020202020204" pitchFamily="34" charset="0"/>
              </a:rPr>
              <a:t> della Comunicazione?</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28600" y="2941990"/>
            <a:ext cx="1159292" cy="369332"/>
          </a:xfrm>
          <a:prstGeom prst="rect">
            <a:avLst/>
          </a:prstGeom>
          <a:noFill/>
        </p:spPr>
        <p:txBody>
          <a:bodyPr wrap="none" rtlCol="0">
            <a:spAutoFit/>
          </a:bodyPr>
          <a:lstStyle/>
          <a:p>
            <a:r>
              <a:rPr lang="it-IT" b="1" dirty="0"/>
              <a:t>Risposta:  </a:t>
            </a:r>
          </a:p>
        </p:txBody>
      </p:sp>
      <p:sp>
        <p:nvSpPr>
          <p:cNvPr id="9" name="Rettangolo 8">
            <a:extLst>
              <a:ext uri="{FF2B5EF4-FFF2-40B4-BE49-F238E27FC236}">
                <a16:creationId xmlns:a16="http://schemas.microsoft.com/office/drawing/2014/main" id="{266D8B96-4820-424A-B8C4-A95258831E5E}"/>
              </a:ext>
            </a:extLst>
          </p:cNvPr>
          <p:cNvSpPr/>
          <p:nvPr/>
        </p:nvSpPr>
        <p:spPr>
          <a:xfrm>
            <a:off x="1295400" y="2941991"/>
            <a:ext cx="2057400" cy="1716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it-IT" sz="1400" b="1" dirty="0">
                <a:solidFill>
                  <a:schemeClr val="tx1"/>
                </a:solidFill>
                <a:cs typeface="Helvetica" panose="020B0604020202020204" pitchFamily="34" charset="0"/>
              </a:rPr>
              <a:t>Sì, è possibile fare una variante prima della comunicazione di adesione</a:t>
            </a:r>
          </a:p>
        </p:txBody>
      </p:sp>
      <p:sp>
        <p:nvSpPr>
          <p:cNvPr id="12" name="Rettangolo 11">
            <a:extLst>
              <a:ext uri="{FF2B5EF4-FFF2-40B4-BE49-F238E27FC236}">
                <a16:creationId xmlns:a16="http://schemas.microsoft.com/office/drawing/2014/main" id="{58DE2CE8-A7F6-474D-9E74-C73C596B7C9D}"/>
              </a:ext>
            </a:extLst>
          </p:cNvPr>
          <p:cNvSpPr/>
          <p:nvPr/>
        </p:nvSpPr>
        <p:spPr>
          <a:xfrm>
            <a:off x="3472648" y="2941990"/>
            <a:ext cx="5518952" cy="1716389"/>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chemeClr val="tx1"/>
                </a:solidFill>
              </a:rPr>
              <a:t>Anzi, si consiglia di fare prima una variante </a:t>
            </a:r>
            <a:r>
              <a:rPr lang="it-IT" sz="1400" dirty="0" smtClean="0">
                <a:solidFill>
                  <a:schemeClr val="tx1"/>
                </a:solidFill>
              </a:rPr>
              <a:t>se </a:t>
            </a:r>
            <a:r>
              <a:rPr lang="it-IT" sz="1400" dirty="0">
                <a:solidFill>
                  <a:schemeClr val="tx1"/>
                </a:solidFill>
              </a:rPr>
              <a:t>si deve:</a:t>
            </a:r>
          </a:p>
          <a:p>
            <a:pPr marL="228600" indent="-228600">
              <a:buAutoNum type="arabicPeriod"/>
            </a:pPr>
            <a:r>
              <a:rPr lang="it-IT" sz="1400" dirty="0">
                <a:solidFill>
                  <a:schemeClr val="tx1"/>
                </a:solidFill>
              </a:rPr>
              <a:t>Correggere i dati anagrafici di uno o più soggetti</a:t>
            </a:r>
          </a:p>
          <a:p>
            <a:pPr marL="228600" indent="-228600">
              <a:buAutoNum type="arabicPeriod"/>
            </a:pPr>
            <a:r>
              <a:rPr lang="it-IT" sz="1400" dirty="0">
                <a:solidFill>
                  <a:schemeClr val="tx1"/>
                </a:solidFill>
              </a:rPr>
              <a:t>Recepire le prescrizioni formulate durante l’attività istruttoria da parte degli enti preposti ad autorizzazioni od atti di assenso</a:t>
            </a:r>
          </a:p>
          <a:p>
            <a:pPr marL="228600" indent="-228600">
              <a:buAutoNum type="arabicPeriod"/>
            </a:pPr>
            <a:r>
              <a:rPr lang="it-IT" sz="1400" dirty="0">
                <a:solidFill>
                  <a:schemeClr val="tx1"/>
                </a:solidFill>
              </a:rPr>
              <a:t>Modificare le spese tecniche in applicazione dell’Ordinanza n. </a:t>
            </a:r>
            <a:r>
              <a:rPr lang="it-IT" sz="1400" dirty="0" smtClean="0">
                <a:solidFill>
                  <a:schemeClr val="tx1"/>
                </a:solidFill>
              </a:rPr>
              <a:t>108/2020</a:t>
            </a:r>
          </a:p>
          <a:p>
            <a:pPr marL="228600" indent="-228600">
              <a:buAutoNum type="arabicPeriod"/>
            </a:pPr>
            <a:r>
              <a:rPr lang="it-IT" sz="1400" dirty="0" smtClean="0">
                <a:solidFill>
                  <a:schemeClr val="tx1"/>
                </a:solidFill>
              </a:rPr>
              <a:t>Integrare il progetto con gli elementi necessari per usufruire dei bonus fiscali</a:t>
            </a:r>
            <a:endParaRPr lang="it-IT" sz="1400" dirty="0">
              <a:solidFill>
                <a:schemeClr val="tx1"/>
              </a:solidFill>
            </a:endParaRPr>
          </a:p>
        </p:txBody>
      </p:sp>
      <p:cxnSp>
        <p:nvCxnSpPr>
          <p:cNvPr id="15" name="Connettore diritto 14">
            <a:extLst>
              <a:ext uri="{FF2B5EF4-FFF2-40B4-BE49-F238E27FC236}">
                <a16:creationId xmlns:a16="http://schemas.microsoft.com/office/drawing/2014/main" id="{B48081B7-B226-47EA-AB76-D4B3C1393BEA}"/>
              </a:ext>
            </a:extLst>
          </p:cNvPr>
          <p:cNvCxnSpPr>
            <a:cxnSpLocks/>
          </p:cNvCxnSpPr>
          <p:nvPr/>
        </p:nvCxnSpPr>
        <p:spPr>
          <a:xfrm>
            <a:off x="0" y="2286000"/>
            <a:ext cx="9144000" cy="0"/>
          </a:xfrm>
          <a:prstGeom prst="line">
            <a:avLst/>
          </a:prstGeom>
        </p:spPr>
        <p:style>
          <a:lnRef idx="3">
            <a:schemeClr val="accent2"/>
          </a:lnRef>
          <a:fillRef idx="0">
            <a:schemeClr val="accent2"/>
          </a:fillRef>
          <a:effectRef idx="2">
            <a:schemeClr val="accent2"/>
          </a:effectRef>
          <a:fontRef idx="minor">
            <a:schemeClr val="tx1"/>
          </a:fontRef>
        </p:style>
      </p:cxnSp>
      <p:sp>
        <p:nvSpPr>
          <p:cNvPr id="7" name="CasellaDiTesto 6">
            <a:extLst>
              <a:ext uri="{FF2B5EF4-FFF2-40B4-BE49-F238E27FC236}">
                <a16:creationId xmlns:a16="http://schemas.microsoft.com/office/drawing/2014/main" id="{486A4507-7AF3-4A9B-A719-3F7F00032D6D}"/>
              </a:ext>
            </a:extLst>
          </p:cNvPr>
          <p:cNvSpPr txBox="1"/>
          <p:nvPr/>
        </p:nvSpPr>
        <p:spPr>
          <a:xfrm>
            <a:off x="348489" y="4734580"/>
            <a:ext cx="8643112" cy="523220"/>
          </a:xfrm>
          <a:prstGeom prst="rect">
            <a:avLst/>
          </a:prstGeom>
          <a:noFill/>
          <a:ln w="38100">
            <a:solidFill>
              <a:srgbClr val="C00000"/>
            </a:solidFill>
          </a:ln>
        </p:spPr>
        <p:txBody>
          <a:bodyPr wrap="square" rtlCol="0">
            <a:spAutoFit/>
          </a:bodyPr>
          <a:lstStyle/>
          <a:p>
            <a:r>
              <a:rPr lang="it-IT" sz="1400" b="1" dirty="0"/>
              <a:t>Non sono ammesse variazioni al progetto presentato fatte salve precedenti prescrizioni formulate da enti pubblici preposti alla valutazione del progetto (art. 4 c. 2 </a:t>
            </a:r>
            <a:r>
              <a:rPr lang="it-IT" sz="1400" b="1" dirty="0" smtClean="0"/>
              <a:t>o comma 3 dell’ordinanza </a:t>
            </a:r>
            <a:r>
              <a:rPr lang="it-IT" sz="1400" b="1" dirty="0"/>
              <a:t>n. 108/2020)</a:t>
            </a:r>
          </a:p>
        </p:txBody>
      </p:sp>
      <p:sp>
        <p:nvSpPr>
          <p:cNvPr id="13" name="CasellaDiTesto 12">
            <a:extLst>
              <a:ext uri="{FF2B5EF4-FFF2-40B4-BE49-F238E27FC236}">
                <a16:creationId xmlns:a16="http://schemas.microsoft.com/office/drawing/2014/main" id="{486A4507-7AF3-4A9B-A719-3F7F00032D6D}"/>
              </a:ext>
            </a:extLst>
          </p:cNvPr>
          <p:cNvSpPr txBox="1"/>
          <p:nvPr/>
        </p:nvSpPr>
        <p:spPr>
          <a:xfrm>
            <a:off x="348489" y="5334000"/>
            <a:ext cx="8643112" cy="738664"/>
          </a:xfrm>
          <a:prstGeom prst="rect">
            <a:avLst/>
          </a:prstGeom>
          <a:noFill/>
          <a:ln w="38100">
            <a:solidFill>
              <a:srgbClr val="C00000"/>
            </a:solidFill>
          </a:ln>
        </p:spPr>
        <p:txBody>
          <a:bodyPr wrap="square" rtlCol="0">
            <a:spAutoFit/>
          </a:bodyPr>
          <a:lstStyle/>
          <a:p>
            <a:r>
              <a:rPr lang="it-IT" sz="1400" b="1" dirty="0"/>
              <a:t>L’applicazione delle nuove tariffe di cui all’Ordinanza n. 108/2020 è una mera facoltà e nessuna maggiore somma può gravare a carico del soggetto legittimato salvo che lo stesso acconsenta mediante sottoscrizione di specifico accordo contrattuale (addendum all’originario contratto).</a:t>
            </a:r>
          </a:p>
        </p:txBody>
      </p:sp>
      <p:sp>
        <p:nvSpPr>
          <p:cNvPr id="14" name="CasellaDiTesto 13">
            <a:extLst>
              <a:ext uri="{FF2B5EF4-FFF2-40B4-BE49-F238E27FC236}">
                <a16:creationId xmlns:a16="http://schemas.microsoft.com/office/drawing/2014/main" id="{E4A5B208-BF47-4D14-B6B7-9C254A8A46DA}"/>
              </a:ext>
            </a:extLst>
          </p:cNvPr>
          <p:cNvSpPr txBox="1"/>
          <p:nvPr/>
        </p:nvSpPr>
        <p:spPr>
          <a:xfrm>
            <a:off x="228600" y="1286068"/>
            <a:ext cx="6065058" cy="369332"/>
          </a:xfrm>
          <a:prstGeom prst="rect">
            <a:avLst/>
          </a:prstGeom>
          <a:noFill/>
        </p:spPr>
        <p:txBody>
          <a:bodyPr wrap="none" rtlCol="0">
            <a:spAutoFit/>
          </a:bodyPr>
          <a:lstStyle/>
          <a:p>
            <a:r>
              <a:rPr lang="it-IT" b="1" dirty="0"/>
              <a:t>Domanda: </a:t>
            </a:r>
            <a:r>
              <a:rPr lang="it-IT" sz="1400" dirty="0"/>
              <a:t>Posso aderire facendo una Variante al posto </a:t>
            </a:r>
            <a:r>
              <a:rPr lang="it-IT" sz="1400" dirty="0">
                <a:solidFill>
                  <a:srgbClr val="333333"/>
                </a:solidFill>
                <a:cs typeface="Helvetica" panose="020B0604020202020204" pitchFamily="34" charset="0"/>
              </a:rPr>
              <a:t>della Comunicazione?</a:t>
            </a:r>
            <a:endParaRPr lang="it-IT" sz="1400" dirty="0">
              <a:effectLst/>
              <a:ea typeface="Calibri" panose="020F0502020204030204" pitchFamily="34" charset="0"/>
              <a:cs typeface="Times New Roman" panose="02020603050405020304" pitchFamily="18" charset="0"/>
            </a:endParaRPr>
          </a:p>
        </p:txBody>
      </p:sp>
      <p:sp>
        <p:nvSpPr>
          <p:cNvPr id="16" name="CasellaDiTesto 15">
            <a:extLst>
              <a:ext uri="{FF2B5EF4-FFF2-40B4-BE49-F238E27FC236}">
                <a16:creationId xmlns:a16="http://schemas.microsoft.com/office/drawing/2014/main" id="{31D6AB2B-CA52-413B-960C-49A21FB55D33}"/>
              </a:ext>
            </a:extLst>
          </p:cNvPr>
          <p:cNvSpPr txBox="1"/>
          <p:nvPr/>
        </p:nvSpPr>
        <p:spPr>
          <a:xfrm>
            <a:off x="228600" y="1792180"/>
            <a:ext cx="1159292" cy="369332"/>
          </a:xfrm>
          <a:prstGeom prst="rect">
            <a:avLst/>
          </a:prstGeom>
          <a:noFill/>
        </p:spPr>
        <p:txBody>
          <a:bodyPr wrap="none" rtlCol="0">
            <a:spAutoFit/>
          </a:bodyPr>
          <a:lstStyle/>
          <a:p>
            <a:r>
              <a:rPr lang="it-IT" b="1" dirty="0"/>
              <a:t>Risposta:  </a:t>
            </a:r>
          </a:p>
        </p:txBody>
      </p:sp>
      <p:sp>
        <p:nvSpPr>
          <p:cNvPr id="17" name="Rettangolo 16">
            <a:extLst>
              <a:ext uri="{FF2B5EF4-FFF2-40B4-BE49-F238E27FC236}">
                <a16:creationId xmlns:a16="http://schemas.microsoft.com/office/drawing/2014/main" id="{266D8B96-4820-424A-B8C4-A95258831E5E}"/>
              </a:ext>
            </a:extLst>
          </p:cNvPr>
          <p:cNvSpPr/>
          <p:nvPr/>
        </p:nvSpPr>
        <p:spPr>
          <a:xfrm>
            <a:off x="1295400" y="1805277"/>
            <a:ext cx="7696200" cy="3562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dirty="0">
                <a:solidFill>
                  <a:schemeClr val="tx1"/>
                </a:solidFill>
                <a:cs typeface="Helvetica" panose="020B0604020202020204" pitchFamily="34" charset="0"/>
              </a:rPr>
              <a:t>No, per comunicare la adesione o meno al regime semplificato è necessario usare l’apposito modulo.</a:t>
            </a:r>
            <a:endParaRPr lang="it-IT" sz="14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8719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Dove trovo il modulo</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1395303"/>
            <a:ext cx="8686800" cy="369332"/>
          </a:xfrm>
          <a:prstGeom prst="rect">
            <a:avLst/>
          </a:prstGeom>
          <a:noFill/>
        </p:spPr>
        <p:txBody>
          <a:bodyPr wrap="squar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Ho ricevuto la PEC dal USR, dove trovo il modulo per fare la comunicazione?</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77411" y="2098786"/>
            <a:ext cx="1159292" cy="369332"/>
          </a:xfrm>
          <a:prstGeom prst="rect">
            <a:avLst/>
          </a:prstGeom>
          <a:noFill/>
        </p:spPr>
        <p:txBody>
          <a:bodyPr wrap="none" rtlCol="0">
            <a:spAutoFit/>
          </a:bodyPr>
          <a:lstStyle/>
          <a:p>
            <a:r>
              <a:rPr lang="it-IT" b="1" dirty="0"/>
              <a:t>Risposta:  </a:t>
            </a:r>
          </a:p>
        </p:txBody>
      </p:sp>
      <p:sp>
        <p:nvSpPr>
          <p:cNvPr id="9" name="Rettangolo 8">
            <a:extLst>
              <a:ext uri="{FF2B5EF4-FFF2-40B4-BE49-F238E27FC236}">
                <a16:creationId xmlns:a16="http://schemas.microsoft.com/office/drawing/2014/main" id="{266D8B96-4820-424A-B8C4-A95258831E5E}"/>
              </a:ext>
            </a:extLst>
          </p:cNvPr>
          <p:cNvSpPr/>
          <p:nvPr/>
        </p:nvSpPr>
        <p:spPr>
          <a:xfrm>
            <a:off x="331381" y="2503139"/>
            <a:ext cx="1649819" cy="604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Accedi a MUDE</a:t>
            </a:r>
          </a:p>
          <a:p>
            <a:r>
              <a:rPr lang="it-IT" sz="1200" dirty="0">
                <a:ln w="0"/>
                <a:solidFill>
                  <a:srgbClr val="333333"/>
                </a:solidFill>
                <a:effectLst>
                  <a:outerShdw blurRad="38100" dist="19050" dir="2700000" algn="tl" rotWithShape="0">
                    <a:schemeClr val="dk1">
                      <a:alpha val="40000"/>
                    </a:schemeClr>
                  </a:outerShdw>
                </a:effectLst>
                <a:cs typeface="Helvetica" panose="020B0604020202020204" pitchFamily="34" charset="0"/>
              </a:rPr>
              <a:t>Entra nel fascicolo</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11" name="Rettangolo 10">
            <a:extLst>
              <a:ext uri="{FF2B5EF4-FFF2-40B4-BE49-F238E27FC236}">
                <a16:creationId xmlns:a16="http://schemas.microsoft.com/office/drawing/2014/main" id="{2625DE24-2D62-41BE-A8E3-2A13809A1541}"/>
              </a:ext>
            </a:extLst>
          </p:cNvPr>
          <p:cNvSpPr/>
          <p:nvPr/>
        </p:nvSpPr>
        <p:spPr>
          <a:xfrm>
            <a:off x="348489" y="4574935"/>
            <a:ext cx="1878712" cy="604141"/>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Nuova istanza</a:t>
            </a:r>
          </a:p>
          <a:p>
            <a:r>
              <a:rPr lang="it-IT" sz="1200" dirty="0">
                <a:ln w="0"/>
                <a:solidFill>
                  <a:srgbClr val="333333"/>
                </a:solidFill>
                <a:effectLst>
                  <a:outerShdw blurRad="38100" dist="19050" dir="2700000" algn="tl" rotWithShape="0">
                    <a:schemeClr val="dk1">
                      <a:alpha val="40000"/>
                    </a:schemeClr>
                  </a:outerShdw>
                </a:effectLst>
                <a:cs typeface="Helvetica" panose="020B0604020202020204" pitchFamily="34" charset="0"/>
              </a:rPr>
              <a:t>Comunicazione adesione</a:t>
            </a:r>
            <a:endParaRPr lang="it-IT" sz="1200" dirty="0">
              <a:ln w="0"/>
              <a:solidFill>
                <a:schemeClr val="tx1"/>
              </a:solidFill>
              <a:effectLst>
                <a:outerShdw blurRad="38100" dist="19050" dir="2700000" algn="tl" rotWithShape="0">
                  <a:schemeClr val="dk1">
                    <a:alpha val="40000"/>
                  </a:schemeClr>
                </a:outerShdw>
              </a:effectLst>
            </a:endParaRPr>
          </a:p>
        </p:txBody>
      </p:sp>
      <p:pic>
        <p:nvPicPr>
          <p:cNvPr id="7" name="Immagine 6"/>
          <p:cNvPicPr>
            <a:picLocks noChangeAspect="1"/>
          </p:cNvPicPr>
          <p:nvPr/>
        </p:nvPicPr>
        <p:blipFill>
          <a:blip r:embed="rId2"/>
          <a:stretch>
            <a:fillRect/>
          </a:stretch>
        </p:blipFill>
        <p:spPr>
          <a:xfrm>
            <a:off x="2438401" y="1754637"/>
            <a:ext cx="6705599" cy="2397064"/>
          </a:xfrm>
          <a:prstGeom prst="rect">
            <a:avLst/>
          </a:prstGeom>
          <a:ln>
            <a:solidFill>
              <a:schemeClr val="tx1"/>
            </a:solidFill>
          </a:ln>
        </p:spPr>
      </p:pic>
      <p:pic>
        <p:nvPicPr>
          <p:cNvPr id="10" name="Immagine 9"/>
          <p:cNvPicPr>
            <a:picLocks noChangeAspect="1"/>
          </p:cNvPicPr>
          <p:nvPr/>
        </p:nvPicPr>
        <p:blipFill>
          <a:blip r:embed="rId3"/>
          <a:stretch>
            <a:fillRect/>
          </a:stretch>
        </p:blipFill>
        <p:spPr>
          <a:xfrm>
            <a:off x="2284607" y="3581400"/>
            <a:ext cx="3506593" cy="2110603"/>
          </a:xfrm>
          <a:prstGeom prst="rect">
            <a:avLst/>
          </a:prstGeom>
          <a:ln>
            <a:solidFill>
              <a:schemeClr val="tx1"/>
            </a:solidFill>
          </a:ln>
        </p:spPr>
      </p:pic>
      <p:pic>
        <p:nvPicPr>
          <p:cNvPr id="14" name="Immagine 13"/>
          <p:cNvPicPr>
            <a:picLocks noChangeAspect="1"/>
          </p:cNvPicPr>
          <p:nvPr/>
        </p:nvPicPr>
        <p:blipFill>
          <a:blip r:embed="rId4"/>
          <a:stretch>
            <a:fillRect/>
          </a:stretch>
        </p:blipFill>
        <p:spPr>
          <a:xfrm>
            <a:off x="4637887" y="5029200"/>
            <a:ext cx="4513201" cy="1083678"/>
          </a:xfrm>
          <a:prstGeom prst="rect">
            <a:avLst/>
          </a:prstGeom>
          <a:ln>
            <a:solidFill>
              <a:schemeClr val="tx1"/>
            </a:solidFill>
          </a:ln>
        </p:spPr>
      </p:pic>
    </p:spTree>
    <p:extLst>
      <p:ext uri="{BB962C8B-B14F-4D97-AF65-F5344CB8AC3E}">
        <p14:creationId xmlns:p14="http://schemas.microsoft.com/office/powerpoint/2010/main" val="1974140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Aderisco o Non aderisco</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1395303"/>
            <a:ext cx="3755965"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In cosa consiste la comunicazione?</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37458" y="1755254"/>
            <a:ext cx="1159292" cy="369332"/>
          </a:xfrm>
          <a:prstGeom prst="rect">
            <a:avLst/>
          </a:prstGeom>
          <a:noFill/>
        </p:spPr>
        <p:txBody>
          <a:bodyPr wrap="none" rtlCol="0">
            <a:spAutoFit/>
          </a:bodyPr>
          <a:lstStyle/>
          <a:p>
            <a:r>
              <a:rPr lang="it-IT" b="1" dirty="0"/>
              <a:t>Risposta:  </a:t>
            </a:r>
          </a:p>
        </p:txBody>
      </p:sp>
      <p:sp>
        <p:nvSpPr>
          <p:cNvPr id="9" name="Rettangolo 8">
            <a:extLst>
              <a:ext uri="{FF2B5EF4-FFF2-40B4-BE49-F238E27FC236}">
                <a16:creationId xmlns:a16="http://schemas.microsoft.com/office/drawing/2014/main" id="{266D8B96-4820-424A-B8C4-A95258831E5E}"/>
              </a:ext>
            </a:extLst>
          </p:cNvPr>
          <p:cNvSpPr/>
          <p:nvPr/>
        </p:nvSpPr>
        <p:spPr>
          <a:xfrm>
            <a:off x="265813" y="3782180"/>
            <a:ext cx="2285999" cy="14231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NON intendo aderire</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11" name="Rettangolo 10">
            <a:extLst>
              <a:ext uri="{FF2B5EF4-FFF2-40B4-BE49-F238E27FC236}">
                <a16:creationId xmlns:a16="http://schemas.microsoft.com/office/drawing/2014/main" id="{2625DE24-2D62-41BE-A8E3-2A13809A1541}"/>
              </a:ext>
            </a:extLst>
          </p:cNvPr>
          <p:cNvSpPr/>
          <p:nvPr/>
        </p:nvSpPr>
        <p:spPr>
          <a:xfrm>
            <a:off x="265813" y="5334000"/>
            <a:ext cx="2285999" cy="788129"/>
          </a:xfrm>
          <a:prstGeom prst="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Intendo aderire</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14" name="CasellaDiTesto 13">
            <a:extLst>
              <a:ext uri="{FF2B5EF4-FFF2-40B4-BE49-F238E27FC236}">
                <a16:creationId xmlns:a16="http://schemas.microsoft.com/office/drawing/2014/main" id="{E4A5B208-BF47-4D14-B6B7-9C254A8A46DA}"/>
              </a:ext>
            </a:extLst>
          </p:cNvPr>
          <p:cNvSpPr txBox="1"/>
          <p:nvPr/>
        </p:nvSpPr>
        <p:spPr>
          <a:xfrm>
            <a:off x="1179247" y="1783761"/>
            <a:ext cx="7696200" cy="523220"/>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L’adempimento principale della comunicazione (sezione C del modulo) è se si intende o meno aderire al regime semplificato</a:t>
            </a:r>
            <a:endParaRPr lang="it-IT" sz="1400" dirty="0">
              <a:solidFill>
                <a:srgbClr val="333333"/>
              </a:solidFill>
              <a:ea typeface="Calibri" panose="020F0502020204030204" pitchFamily="34" charset="0"/>
              <a:cs typeface="Helvetica" panose="020B0604020202020204" pitchFamily="34" charset="0"/>
            </a:endParaRPr>
          </a:p>
        </p:txBody>
      </p:sp>
      <p:pic>
        <p:nvPicPr>
          <p:cNvPr id="7" name="Immagine 6"/>
          <p:cNvPicPr>
            <a:picLocks noChangeAspect="1"/>
          </p:cNvPicPr>
          <p:nvPr/>
        </p:nvPicPr>
        <p:blipFill>
          <a:blip r:embed="rId2"/>
          <a:stretch>
            <a:fillRect/>
          </a:stretch>
        </p:blipFill>
        <p:spPr>
          <a:xfrm>
            <a:off x="2743200" y="2531346"/>
            <a:ext cx="6400800" cy="3141785"/>
          </a:xfrm>
          <a:prstGeom prst="rect">
            <a:avLst/>
          </a:prstGeom>
        </p:spPr>
      </p:pic>
      <p:sp>
        <p:nvSpPr>
          <p:cNvPr id="16" name="CasellaDiTesto 15">
            <a:extLst>
              <a:ext uri="{FF2B5EF4-FFF2-40B4-BE49-F238E27FC236}">
                <a16:creationId xmlns:a16="http://schemas.microsoft.com/office/drawing/2014/main" id="{E4A5B208-BF47-4D14-B6B7-9C254A8A46DA}"/>
              </a:ext>
            </a:extLst>
          </p:cNvPr>
          <p:cNvSpPr txBox="1"/>
          <p:nvPr/>
        </p:nvSpPr>
        <p:spPr>
          <a:xfrm>
            <a:off x="2743200" y="5598909"/>
            <a:ext cx="6172200" cy="523220"/>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Selezionando che si intende aderire sarà possibile usare questo modulo senza dovere necessariamente fare prima una variante al progetto già presentato</a:t>
            </a:r>
            <a:endParaRPr lang="it-IT" sz="1400" dirty="0">
              <a:solidFill>
                <a:srgbClr val="333333"/>
              </a:solidFill>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1501615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488" y="550240"/>
            <a:ext cx="7500112" cy="505908"/>
          </a:xfrm>
          <a:prstGeom prst="rect">
            <a:avLst/>
          </a:prstGeom>
        </p:spPr>
        <p:txBody>
          <a:bodyPr vert="horz" wrap="square" lIns="0" tIns="13335" rIns="0" bIns="0" rtlCol="0">
            <a:spAutoFit/>
          </a:bodyPr>
          <a:lstStyle/>
          <a:p>
            <a:pPr marL="12700">
              <a:lnSpc>
                <a:spcPct val="100000"/>
              </a:lnSpc>
              <a:spcBef>
                <a:spcPts val="105"/>
              </a:spcBef>
            </a:pPr>
            <a:r>
              <a:rPr lang="it-IT" dirty="0"/>
              <a:t>Il modulo di Comunicazione</a:t>
            </a:r>
            <a:endParaRPr dirty="0"/>
          </a:p>
        </p:txBody>
      </p:sp>
      <p:grpSp>
        <p:nvGrpSpPr>
          <p:cNvPr id="3" name="object 3"/>
          <p:cNvGrpSpPr/>
          <p:nvPr/>
        </p:nvGrpSpPr>
        <p:grpSpPr>
          <a:xfrm>
            <a:off x="5716523" y="690244"/>
            <a:ext cx="3428365" cy="294640"/>
            <a:chOff x="5716523" y="690244"/>
            <a:chExt cx="3428365" cy="294640"/>
          </a:xfrm>
        </p:grpSpPr>
        <p:sp>
          <p:nvSpPr>
            <p:cNvPr id="4" name="object 4"/>
            <p:cNvSpPr/>
            <p:nvPr/>
          </p:nvSpPr>
          <p:spPr>
            <a:xfrm>
              <a:off x="5724143" y="690244"/>
              <a:ext cx="3420110" cy="6350"/>
            </a:xfrm>
            <a:custGeom>
              <a:avLst/>
              <a:gdLst/>
              <a:ahLst/>
              <a:cxnLst/>
              <a:rect l="l" t="t" r="r" b="b"/>
              <a:pathLst>
                <a:path w="3420109" h="6350">
                  <a:moveTo>
                    <a:pt x="0" y="6350"/>
                  </a:moveTo>
                  <a:lnTo>
                    <a:pt x="3419855" y="6350"/>
                  </a:lnTo>
                  <a:lnTo>
                    <a:pt x="3419855" y="0"/>
                  </a:lnTo>
                  <a:lnTo>
                    <a:pt x="0" y="0"/>
                  </a:lnTo>
                  <a:lnTo>
                    <a:pt x="0" y="6350"/>
                  </a:lnTo>
                  <a:close/>
                </a:path>
              </a:pathLst>
            </a:custGeom>
            <a:solidFill>
              <a:srgbClr val="FFFFFF"/>
            </a:solidFill>
          </p:spPr>
          <p:txBody>
            <a:bodyPr wrap="square" lIns="0" tIns="0" rIns="0" bIns="0" rtlCol="0"/>
            <a:lstStyle/>
            <a:p>
              <a:endParaRPr/>
            </a:p>
          </p:txBody>
        </p:sp>
        <p:sp>
          <p:nvSpPr>
            <p:cNvPr id="5" name="object 5"/>
            <p:cNvSpPr/>
            <p:nvPr/>
          </p:nvSpPr>
          <p:spPr>
            <a:xfrm>
              <a:off x="5716523" y="836675"/>
              <a:ext cx="3428365" cy="144780"/>
            </a:xfrm>
            <a:custGeom>
              <a:avLst/>
              <a:gdLst/>
              <a:ahLst/>
              <a:cxnLst/>
              <a:rect l="l" t="t" r="r" b="b"/>
              <a:pathLst>
                <a:path w="3428365" h="144780">
                  <a:moveTo>
                    <a:pt x="0" y="0"/>
                  </a:moveTo>
                  <a:lnTo>
                    <a:pt x="3427983" y="0"/>
                  </a:lnTo>
                </a:path>
                <a:path w="3428365" h="144780">
                  <a:moveTo>
                    <a:pt x="0" y="144779"/>
                  </a:moveTo>
                  <a:lnTo>
                    <a:pt x="3427983" y="144779"/>
                  </a:lnTo>
                </a:path>
              </a:pathLst>
            </a:custGeom>
            <a:ln w="6350">
              <a:solidFill>
                <a:srgbClr val="FFFFFF"/>
              </a:solidFill>
            </a:ln>
          </p:spPr>
          <p:txBody>
            <a:bodyPr wrap="square" lIns="0" tIns="0" rIns="0" bIns="0" rtlCol="0"/>
            <a:lstStyle/>
            <a:p>
              <a:endParaRPr/>
            </a:p>
          </p:txBody>
        </p:sp>
      </p:grpSp>
      <p:sp>
        <p:nvSpPr>
          <p:cNvPr id="6" name="CasellaDiTesto 5">
            <a:extLst>
              <a:ext uri="{FF2B5EF4-FFF2-40B4-BE49-F238E27FC236}">
                <a16:creationId xmlns:a16="http://schemas.microsoft.com/office/drawing/2014/main" id="{E4A5B208-BF47-4D14-B6B7-9C254A8A46DA}"/>
              </a:ext>
            </a:extLst>
          </p:cNvPr>
          <p:cNvSpPr txBox="1"/>
          <p:nvPr/>
        </p:nvSpPr>
        <p:spPr>
          <a:xfrm>
            <a:off x="228600" y="1395303"/>
            <a:ext cx="6513643" cy="369332"/>
          </a:xfrm>
          <a:prstGeom prst="rect">
            <a:avLst/>
          </a:prstGeom>
          <a:noFill/>
        </p:spPr>
        <p:txBody>
          <a:bodyPr wrap="none" rtlCol="0">
            <a:spAutoFit/>
          </a:bodyPr>
          <a:lstStyle/>
          <a:p>
            <a:r>
              <a:rPr lang="it-IT" b="1" dirty="0"/>
              <a:t>Domanda: </a:t>
            </a:r>
            <a:r>
              <a:rPr lang="it-IT" sz="1400" dirty="0">
                <a:solidFill>
                  <a:srgbClr val="333333"/>
                </a:solidFill>
                <a:effectLst/>
                <a:ea typeface="Calibri" panose="020F0502020204030204" pitchFamily="34" charset="0"/>
                <a:cs typeface="Helvetica" panose="020B0604020202020204" pitchFamily="34" charset="0"/>
              </a:rPr>
              <a:t>Perché il modulo mi chiede altre informazioni se dico che voglio aderire?</a:t>
            </a:r>
            <a:endParaRPr lang="it-IT" sz="1400" dirty="0">
              <a:effectLst/>
              <a:ea typeface="Calibri" panose="020F0502020204030204" pitchFamily="34" charset="0"/>
              <a:cs typeface="Times New Roman" panose="02020603050405020304" pitchFamily="18" charset="0"/>
            </a:endParaRPr>
          </a:p>
        </p:txBody>
      </p:sp>
      <p:sp>
        <p:nvSpPr>
          <p:cNvPr id="8" name="CasellaDiTesto 7">
            <a:extLst>
              <a:ext uri="{FF2B5EF4-FFF2-40B4-BE49-F238E27FC236}">
                <a16:creationId xmlns:a16="http://schemas.microsoft.com/office/drawing/2014/main" id="{31D6AB2B-CA52-413B-960C-49A21FB55D33}"/>
              </a:ext>
            </a:extLst>
          </p:cNvPr>
          <p:cNvSpPr txBox="1"/>
          <p:nvPr/>
        </p:nvSpPr>
        <p:spPr>
          <a:xfrm>
            <a:off x="230372" y="1824695"/>
            <a:ext cx="1159292" cy="369332"/>
          </a:xfrm>
          <a:prstGeom prst="rect">
            <a:avLst/>
          </a:prstGeom>
          <a:noFill/>
        </p:spPr>
        <p:txBody>
          <a:bodyPr wrap="none" rtlCol="0">
            <a:spAutoFit/>
          </a:bodyPr>
          <a:lstStyle/>
          <a:p>
            <a:r>
              <a:rPr lang="it-IT" b="1" dirty="0"/>
              <a:t>Risposta:  </a:t>
            </a:r>
          </a:p>
        </p:txBody>
      </p:sp>
      <p:sp>
        <p:nvSpPr>
          <p:cNvPr id="9" name="Rettangolo 8">
            <a:extLst>
              <a:ext uri="{FF2B5EF4-FFF2-40B4-BE49-F238E27FC236}">
                <a16:creationId xmlns:a16="http://schemas.microsoft.com/office/drawing/2014/main" id="{266D8B96-4820-424A-B8C4-A95258831E5E}"/>
              </a:ext>
            </a:extLst>
          </p:cNvPr>
          <p:cNvSpPr/>
          <p:nvPr/>
        </p:nvSpPr>
        <p:spPr>
          <a:xfrm>
            <a:off x="348488" y="3289722"/>
            <a:ext cx="2068497" cy="16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rgbClr val="333333"/>
                </a:solidFill>
                <a:cs typeface="Helvetica" panose="020B0604020202020204" pitchFamily="34" charset="0"/>
              </a:rPr>
              <a:t>Impresa assuntrice dei lavori</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14" name="CasellaDiTesto 13">
            <a:extLst>
              <a:ext uri="{FF2B5EF4-FFF2-40B4-BE49-F238E27FC236}">
                <a16:creationId xmlns:a16="http://schemas.microsoft.com/office/drawing/2014/main" id="{E4A5B208-BF47-4D14-B6B7-9C254A8A46DA}"/>
              </a:ext>
            </a:extLst>
          </p:cNvPr>
          <p:cNvSpPr txBox="1"/>
          <p:nvPr/>
        </p:nvSpPr>
        <p:spPr>
          <a:xfrm>
            <a:off x="1258504" y="1846511"/>
            <a:ext cx="7733095" cy="523220"/>
          </a:xfrm>
          <a:prstGeom prst="rect">
            <a:avLst/>
          </a:prstGeom>
          <a:noFill/>
        </p:spPr>
        <p:txBody>
          <a:bodyPr wrap="square" rtlCol="0">
            <a:spAutoFit/>
          </a:bodyPr>
          <a:lstStyle/>
          <a:p>
            <a:r>
              <a:rPr lang="it-IT" sz="1400" dirty="0">
                <a:solidFill>
                  <a:srgbClr val="333333"/>
                </a:solidFill>
                <a:effectLst/>
                <a:ea typeface="Calibri" panose="020F0502020204030204" pitchFamily="34" charset="0"/>
                <a:cs typeface="Helvetica" panose="020B0604020202020204" pitchFamily="34" charset="0"/>
              </a:rPr>
              <a:t>Le </a:t>
            </a:r>
            <a:r>
              <a:rPr lang="it-IT" sz="1400" dirty="0">
                <a:solidFill>
                  <a:srgbClr val="333333"/>
                </a:solidFill>
                <a:ea typeface="Calibri" panose="020F0502020204030204" pitchFamily="34" charset="0"/>
                <a:cs typeface="Helvetica" panose="020B0604020202020204" pitchFamily="34" charset="0"/>
              </a:rPr>
              <a:t>informazioni richieste servono ad integrare la precedente richiesta di contributo in istruttoria con le informazioni aggiuntive richieste dalla ordinanza 100, tra cui:</a:t>
            </a:r>
          </a:p>
        </p:txBody>
      </p:sp>
      <p:pic>
        <p:nvPicPr>
          <p:cNvPr id="7" name="Immagine 6"/>
          <p:cNvPicPr>
            <a:picLocks noChangeAspect="1"/>
          </p:cNvPicPr>
          <p:nvPr/>
        </p:nvPicPr>
        <p:blipFill>
          <a:blip r:embed="rId2"/>
          <a:stretch>
            <a:fillRect/>
          </a:stretch>
        </p:blipFill>
        <p:spPr>
          <a:xfrm>
            <a:off x="2582399" y="3213522"/>
            <a:ext cx="6561601" cy="1737305"/>
          </a:xfrm>
          <a:prstGeom prst="rect">
            <a:avLst/>
          </a:prstGeom>
        </p:spPr>
      </p:pic>
    </p:spTree>
    <p:extLst>
      <p:ext uri="{BB962C8B-B14F-4D97-AF65-F5344CB8AC3E}">
        <p14:creationId xmlns:p14="http://schemas.microsoft.com/office/powerpoint/2010/main" val="51950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4879</TotalTime>
  <Words>1612</Words>
  <Application>Microsoft Office PowerPoint</Application>
  <PresentationFormat>Presentazione su schermo (4:3)</PresentationFormat>
  <Paragraphs>132</Paragraphs>
  <Slides>16</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Calibri</vt:lpstr>
      <vt:lpstr>Calibri Light</vt:lpstr>
      <vt:lpstr>Gill Sans MT</vt:lpstr>
      <vt:lpstr>Helvetica</vt:lpstr>
      <vt:lpstr>Source Sans Pro</vt:lpstr>
      <vt:lpstr>Times New Roman</vt:lpstr>
      <vt:lpstr>Office Theme</vt:lpstr>
      <vt:lpstr>COMUNICAZIONE DI ADESIONE ALLA PROCEDURA SEMPLIFICATA </vt:lpstr>
      <vt:lpstr>Indice</vt:lpstr>
      <vt:lpstr>Procedura semplificata</vt:lpstr>
      <vt:lpstr>Quando è obbligatoria la semplificata</vt:lpstr>
      <vt:lpstr>Comunicazione sulla adesione</vt:lpstr>
      <vt:lpstr>Variante o Comunicazione?</vt:lpstr>
      <vt:lpstr>Dove trovo il modulo</vt:lpstr>
      <vt:lpstr>Aderisco o Non aderisco</vt:lpstr>
      <vt:lpstr>Il modulo di Comunicazione</vt:lpstr>
      <vt:lpstr>Conformità già attestata dal Comune</vt:lpstr>
      <vt:lpstr>Conformità asseverata 1</vt:lpstr>
      <vt:lpstr>Conformità asseverata 2</vt:lpstr>
      <vt:lpstr>Allegati alla adesione 1</vt:lpstr>
      <vt:lpstr>Allegati alla adesione 2</vt:lpstr>
      <vt:lpstr>Allegati alla adesione 3</vt:lpstr>
      <vt:lpstr>Modifica delle spese tecniche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Ordinanza 100 attuazione dell’art.12 bis del decreto legge 189/2016</dc:title>
  <dc:creator>roberto fiocco</dc:creator>
  <cp:lastModifiedBy>Giorgio Cortellesi</cp:lastModifiedBy>
  <cp:revision>80</cp:revision>
  <dcterms:created xsi:type="dcterms:W3CDTF">2020-06-09T15:11:09Z</dcterms:created>
  <dcterms:modified xsi:type="dcterms:W3CDTF">2020-10-26T11:52:39Z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2020-05-30T00:00:00Z</vt:filetime>
  </property>
  <property fmtid="{D5CDD505-2E9C-101B-9397-08002B2CF9AE}" pid="3" name="Creator">
    <vt:lpwstr>Microsoft® PowerPoint® for Microsoft 365</vt:lpwstr>
  </property>
  <property fmtid="{D5CDD505-2E9C-101B-9397-08002B2CF9AE}" pid="4" name="LastSaved">
    <vt:filetime>2020-06-09T00:00:00Z</vt:filetime>
  </property>
</Properties>
</file>